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Lst>
  <p:sldSz cx="18288000" cy="10287000"/>
  <p:notesSz cx="6858000" cy="9144000"/>
  <p:embeddedFontLst>
    <p:embeddedFont>
      <p:font typeface="Sensei" charset="1" panose="00000500000000000000"/>
      <p:regular r:id="rId22"/>
    </p:embeddedFont>
    <p:embeddedFont>
      <p:font typeface="Open Sans" charset="1" panose="020B0606030504020204"/>
      <p:regular r:id="rId23"/>
    </p:embeddedFont>
    <p:embeddedFont>
      <p:font typeface="Red Hat Display Bold" charset="1" panose="02010803040201060303"/>
      <p:regular r:id="rId24"/>
    </p:embeddedFont>
    <p:embeddedFont>
      <p:font typeface="Red Hat Display" charset="1" panose="02010503040201060303"/>
      <p:regular r:id="rId25"/>
    </p:embeddedFont>
    <p:embeddedFont>
      <p:font typeface="Open Sans Bold" charset="1" panose="020B0806030504020204"/>
      <p:regular r:id="rId26"/>
    </p:embeddedFont>
    <p:embeddedFont>
      <p:font typeface="Open Sans Bold Italics" charset="1" panose="020B0806030504020204"/>
      <p:regular r:id="rId2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slides/slide5.xml" Type="http://schemas.openxmlformats.org/officeDocument/2006/relationships/slide"/><Relationship Id="rId11" Target="slides/slide6.xml" Type="http://schemas.openxmlformats.org/officeDocument/2006/relationships/slide"/><Relationship Id="rId12" Target="slides/slide7.xml" Type="http://schemas.openxmlformats.org/officeDocument/2006/relationships/slide"/><Relationship Id="rId13" Target="slides/slide8.xml" Type="http://schemas.openxmlformats.org/officeDocument/2006/relationships/slide"/><Relationship Id="rId14" Target="slides/slide9.xml" Type="http://schemas.openxmlformats.org/officeDocument/2006/relationships/slide"/><Relationship Id="rId15" Target="slides/slide10.xml" Type="http://schemas.openxmlformats.org/officeDocument/2006/relationships/slide"/><Relationship Id="rId16" Target="slides/slide11.xml" Type="http://schemas.openxmlformats.org/officeDocument/2006/relationships/slide"/><Relationship Id="rId17" Target="slides/slide12.xml" Type="http://schemas.openxmlformats.org/officeDocument/2006/relationships/slide"/><Relationship Id="rId18" Target="slides/slide13.xml" Type="http://schemas.openxmlformats.org/officeDocument/2006/relationships/slide"/><Relationship Id="rId19" Target="slides/slide14.xml" Type="http://schemas.openxmlformats.org/officeDocument/2006/relationships/slide"/><Relationship Id="rId2" Target="presProps.xml" Type="http://schemas.openxmlformats.org/officeDocument/2006/relationships/presProps"/><Relationship Id="rId20" Target="slides/slide15.xml" Type="http://schemas.openxmlformats.org/officeDocument/2006/relationships/slide"/><Relationship Id="rId21" Target="slides/slide16.xml" Type="http://schemas.openxmlformats.org/officeDocument/2006/relationships/slide"/><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3" Target="viewProps.xml" Type="http://schemas.openxmlformats.org/officeDocument/2006/relationships/viewProps"/><Relationship Id="rId4" Target="theme/theme1.xml" Type="http://schemas.openxmlformats.org/officeDocument/2006/relationships/theme"/><Relationship Id="rId5" Target="tableStyles.xml" Type="http://schemas.openxmlformats.org/officeDocument/2006/relationships/tableStyles"/><Relationship Id="rId6" Target="slides/slide1.xml" Type="http://schemas.openxmlformats.org/officeDocument/2006/relationships/slide"/><Relationship Id="rId7" Target="slides/slide2.xml" Type="http://schemas.openxmlformats.org/officeDocument/2006/relationships/slide"/><Relationship Id="rId8" Target="slides/slide3.xml" Type="http://schemas.openxmlformats.org/officeDocument/2006/relationships/slide"/><Relationship Id="rId9" Target="slides/slide4.xml" Type="http://schemas.openxmlformats.org/officeDocument/2006/relationships/slide"/></Relationships>
</file>

<file path=ppt/media/image1.png>
</file>

<file path=ppt/media/image10.svg>
</file>

<file path=ppt/media/image11.png>
</file>

<file path=ppt/media/image12.png>
</file>

<file path=ppt/media/image13.png>
</file>

<file path=ppt/media/image14.png>
</file>

<file path=ppt/media/image15.png>
</file>

<file path=ppt/media/image16.png>
</file>

<file path=ppt/media/image17.jpeg>
</file>

<file path=ppt/media/image18.jpe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3.png>
</file>

<file path=ppt/media/image4.png>
</file>

<file path=ppt/media/image5.jpeg>
</file>

<file path=ppt/media/image6.jpeg>
</file>

<file path=ppt/media/image7.png>
</file>

<file path=ppt/media/image8.png>
</file>

<file path=ppt/media/image9.png>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6.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7.jpeg" Type="http://schemas.openxmlformats.org/officeDocument/2006/relationships/image"/><Relationship Id="rId3" Target="../media/image18.jpe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0.pn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1.pn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2.png" Type="http://schemas.openxmlformats.org/officeDocument/2006/relationships/image"/><Relationship Id="rId3" Target="../media/image23.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4.png" Type="http://schemas.openxmlformats.org/officeDocument/2006/relationships/image"/><Relationship Id="rId3" Target="../media/image25.png" Type="http://schemas.openxmlformats.org/officeDocument/2006/relationships/image"/><Relationship Id="rId4" Target="../media/image26.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4.pn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6.jpe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7.png" Type="http://schemas.openxmlformats.org/officeDocument/2006/relationships/image"/><Relationship Id="rId3" Target="../media/image8.pn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 Id="rId6" Target="../media/image11.pn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2.png" Type="http://schemas.openxmlformats.org/officeDocument/2006/relationships/image"/><Relationship Id="rId3" Target="../media/image13.pn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4.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3016337" y="5338912"/>
            <a:ext cx="12255327" cy="9896176"/>
          </a:xfrm>
          <a:custGeom>
            <a:avLst/>
            <a:gdLst/>
            <a:ahLst/>
            <a:cxnLst/>
            <a:rect r="r" b="b" t="t" l="l"/>
            <a:pathLst>
              <a:path h="9896176" w="12255327">
                <a:moveTo>
                  <a:pt x="0" y="0"/>
                </a:moveTo>
                <a:lnTo>
                  <a:pt x="12255326" y="0"/>
                </a:lnTo>
                <a:lnTo>
                  <a:pt x="12255326" y="9896176"/>
                </a:lnTo>
                <a:lnTo>
                  <a:pt x="0" y="9896176"/>
                </a:lnTo>
                <a:lnTo>
                  <a:pt x="0" y="0"/>
                </a:lnTo>
                <a:close/>
              </a:path>
            </a:pathLst>
          </a:custGeom>
          <a:blipFill>
            <a:blip r:embed="rId2"/>
            <a:stretch>
              <a:fillRect l="0" t="0" r="0" b="0"/>
            </a:stretch>
          </a:blipFill>
        </p:spPr>
      </p:sp>
      <p:sp>
        <p:nvSpPr>
          <p:cNvPr name="Freeform 3" id="3"/>
          <p:cNvSpPr/>
          <p:nvPr/>
        </p:nvSpPr>
        <p:spPr>
          <a:xfrm flipH="false" flipV="false" rot="3710534">
            <a:off x="12427303" y="74901"/>
            <a:ext cx="9506614" cy="7438925"/>
          </a:xfrm>
          <a:custGeom>
            <a:avLst/>
            <a:gdLst/>
            <a:ahLst/>
            <a:cxnLst/>
            <a:rect r="r" b="b" t="t" l="l"/>
            <a:pathLst>
              <a:path h="7438925" w="9506614">
                <a:moveTo>
                  <a:pt x="0" y="0"/>
                </a:moveTo>
                <a:lnTo>
                  <a:pt x="9506614" y="0"/>
                </a:lnTo>
                <a:lnTo>
                  <a:pt x="9506614" y="7438925"/>
                </a:lnTo>
                <a:lnTo>
                  <a:pt x="0" y="7438925"/>
                </a:lnTo>
                <a:lnTo>
                  <a:pt x="0" y="0"/>
                </a:lnTo>
                <a:close/>
              </a:path>
            </a:pathLst>
          </a:custGeom>
          <a:blipFill>
            <a:blip r:embed="rId3"/>
            <a:stretch>
              <a:fillRect l="0" t="0" r="0" b="0"/>
            </a:stretch>
          </a:blipFill>
        </p:spPr>
      </p:sp>
      <p:sp>
        <p:nvSpPr>
          <p:cNvPr name="Freeform 4" id="4"/>
          <p:cNvSpPr/>
          <p:nvPr/>
        </p:nvSpPr>
        <p:spPr>
          <a:xfrm flipH="false" flipV="true" rot="7171364">
            <a:off x="-3589466" y="51905"/>
            <a:ext cx="9506614" cy="7438925"/>
          </a:xfrm>
          <a:custGeom>
            <a:avLst/>
            <a:gdLst/>
            <a:ahLst/>
            <a:cxnLst/>
            <a:rect r="r" b="b" t="t" l="l"/>
            <a:pathLst>
              <a:path h="7438925" w="9506614">
                <a:moveTo>
                  <a:pt x="0" y="7438925"/>
                </a:moveTo>
                <a:lnTo>
                  <a:pt x="9506614" y="7438925"/>
                </a:lnTo>
                <a:lnTo>
                  <a:pt x="9506614" y="0"/>
                </a:lnTo>
                <a:lnTo>
                  <a:pt x="0" y="0"/>
                </a:lnTo>
                <a:lnTo>
                  <a:pt x="0" y="7438925"/>
                </a:lnTo>
                <a:close/>
              </a:path>
            </a:pathLst>
          </a:custGeom>
          <a:blipFill>
            <a:blip r:embed="rId3"/>
            <a:stretch>
              <a:fillRect l="0" t="0" r="0" b="0"/>
            </a:stretch>
          </a:blipFill>
        </p:spPr>
      </p:sp>
      <p:sp>
        <p:nvSpPr>
          <p:cNvPr name="Freeform 5" id="5"/>
          <p:cNvSpPr/>
          <p:nvPr/>
        </p:nvSpPr>
        <p:spPr>
          <a:xfrm flipH="true" flipV="false" rot="459248">
            <a:off x="13722462" y="7164080"/>
            <a:ext cx="1922783" cy="1974968"/>
          </a:xfrm>
          <a:custGeom>
            <a:avLst/>
            <a:gdLst/>
            <a:ahLst/>
            <a:cxnLst/>
            <a:rect r="r" b="b" t="t" l="l"/>
            <a:pathLst>
              <a:path h="1974968" w="1922783">
                <a:moveTo>
                  <a:pt x="1922783" y="0"/>
                </a:moveTo>
                <a:lnTo>
                  <a:pt x="0" y="0"/>
                </a:lnTo>
                <a:lnTo>
                  <a:pt x="0" y="1974968"/>
                </a:lnTo>
                <a:lnTo>
                  <a:pt x="1922783" y="1974968"/>
                </a:lnTo>
                <a:lnTo>
                  <a:pt x="1922783" y="0"/>
                </a:lnTo>
                <a:close/>
              </a:path>
            </a:pathLst>
          </a:custGeom>
          <a:blipFill>
            <a:blip r:embed="rId4"/>
            <a:stretch>
              <a:fillRect l="0" t="-3128" r="0" b="-3128"/>
            </a:stretch>
          </a:blipFill>
        </p:spPr>
      </p:sp>
      <p:sp>
        <p:nvSpPr>
          <p:cNvPr name="TextBox 6" id="6"/>
          <p:cNvSpPr txBox="true"/>
          <p:nvPr/>
        </p:nvSpPr>
        <p:spPr>
          <a:xfrm rot="0">
            <a:off x="329845" y="3627958"/>
            <a:ext cx="17620708" cy="4715534"/>
          </a:xfrm>
          <a:prstGeom prst="rect">
            <a:avLst/>
          </a:prstGeom>
        </p:spPr>
        <p:txBody>
          <a:bodyPr anchor="t" rtlCol="false" tIns="0" lIns="0" bIns="0" rIns="0">
            <a:spAutoFit/>
          </a:bodyPr>
          <a:lstStyle/>
          <a:p>
            <a:pPr algn="ctr">
              <a:lnSpc>
                <a:spcPts val="13109"/>
              </a:lnSpc>
            </a:pPr>
            <a:r>
              <a:rPr lang="en-US" sz="13514">
                <a:solidFill>
                  <a:srgbClr val="48221F"/>
                </a:solidFill>
                <a:latin typeface="Sensei"/>
                <a:ea typeface="Sensei"/>
                <a:cs typeface="Sensei"/>
                <a:sym typeface="Sensei"/>
              </a:rPr>
              <a:t>MENU MAKER BY QWENTA</a:t>
            </a:r>
          </a:p>
        </p:txBody>
      </p:sp>
      <p:sp>
        <p:nvSpPr>
          <p:cNvPr name="Freeform 7" id="7"/>
          <p:cNvSpPr/>
          <p:nvPr/>
        </p:nvSpPr>
        <p:spPr>
          <a:xfrm flipH="false" flipV="false" rot="-554053">
            <a:off x="2459898" y="8149298"/>
            <a:ext cx="2032246" cy="2218004"/>
          </a:xfrm>
          <a:custGeom>
            <a:avLst/>
            <a:gdLst/>
            <a:ahLst/>
            <a:cxnLst/>
            <a:rect r="r" b="b" t="t" l="l"/>
            <a:pathLst>
              <a:path h="2218004" w="2032246">
                <a:moveTo>
                  <a:pt x="0" y="0"/>
                </a:moveTo>
                <a:lnTo>
                  <a:pt x="2032245" y="0"/>
                </a:lnTo>
                <a:lnTo>
                  <a:pt x="2032245" y="2218004"/>
                </a:lnTo>
                <a:lnTo>
                  <a:pt x="0" y="2218004"/>
                </a:lnTo>
                <a:lnTo>
                  <a:pt x="0" y="0"/>
                </a:lnTo>
                <a:close/>
              </a:path>
            </a:pathLst>
          </a:custGeom>
          <a:blipFill>
            <a:blip r:embed="rId4"/>
            <a:stretch>
              <a:fillRect l="0" t="0" r="0" b="0"/>
            </a:stretch>
          </a:blipFill>
        </p:spPr>
      </p:sp>
      <p:sp>
        <p:nvSpPr>
          <p:cNvPr name="TextBox 8" id="8"/>
          <p:cNvSpPr txBox="true"/>
          <p:nvPr/>
        </p:nvSpPr>
        <p:spPr>
          <a:xfrm rot="0">
            <a:off x="7521889" y="891950"/>
            <a:ext cx="3244222" cy="1219447"/>
          </a:xfrm>
          <a:prstGeom prst="rect">
            <a:avLst/>
          </a:prstGeom>
        </p:spPr>
        <p:txBody>
          <a:bodyPr anchor="t" rtlCol="false" tIns="0" lIns="0" bIns="0" rIns="0">
            <a:spAutoFit/>
          </a:bodyPr>
          <a:lstStyle/>
          <a:p>
            <a:pPr algn="ctr">
              <a:lnSpc>
                <a:spcPts val="4633"/>
              </a:lnSpc>
            </a:pPr>
            <a:r>
              <a:rPr lang="en-US" sz="4777">
                <a:solidFill>
                  <a:srgbClr val="48221F"/>
                </a:solidFill>
                <a:latin typeface="Sensei"/>
                <a:ea typeface="Sensei"/>
                <a:cs typeface="Sensei"/>
                <a:sym typeface="Sensei"/>
              </a:rPr>
              <a:t>OTTO</a:t>
            </a:r>
          </a:p>
          <a:p>
            <a:pPr algn="ctr">
              <a:lnSpc>
                <a:spcPts val="4633"/>
              </a:lnSpc>
            </a:pPr>
            <a:r>
              <a:rPr lang="en-US" sz="4777">
                <a:solidFill>
                  <a:srgbClr val="48221F"/>
                </a:solidFill>
                <a:latin typeface="Sensei"/>
                <a:ea typeface="Sensei"/>
                <a:cs typeface="Sensei"/>
                <a:sym typeface="Sensei"/>
              </a:rPr>
              <a:t>LUCA</a:t>
            </a:r>
          </a:p>
        </p:txBody>
      </p:sp>
      <p:sp>
        <p:nvSpPr>
          <p:cNvPr name="AutoShape 9" id="9"/>
          <p:cNvSpPr/>
          <p:nvPr/>
        </p:nvSpPr>
        <p:spPr>
          <a:xfrm rot="0">
            <a:off x="8058206" y="2268507"/>
            <a:ext cx="2171589" cy="0"/>
          </a:xfrm>
          <a:prstGeom prst="line">
            <a:avLst/>
          </a:prstGeom>
          <a:ln cap="flat" w="38100">
            <a:solidFill>
              <a:srgbClr val="48221F"/>
            </a:solidFill>
            <a:prstDash val="solid"/>
            <a:headEnd type="none" len="sm" w="sm"/>
            <a:tailEnd type="none" len="sm" w="sm"/>
          </a:ln>
        </p:spPr>
      </p:sp>
      <p:sp>
        <p:nvSpPr>
          <p:cNvPr name="AutoShape 10" id="10"/>
          <p:cNvSpPr/>
          <p:nvPr/>
        </p:nvSpPr>
        <p:spPr>
          <a:xfrm rot="0">
            <a:off x="8058206" y="601490"/>
            <a:ext cx="2171589" cy="0"/>
          </a:xfrm>
          <a:prstGeom prst="line">
            <a:avLst/>
          </a:prstGeom>
          <a:ln cap="flat" w="38100">
            <a:solidFill>
              <a:srgbClr val="48221F"/>
            </a:solidFill>
            <a:prstDash val="solid"/>
            <a:headEnd type="none" len="sm" w="sm"/>
            <a:tailEnd type="none" len="sm" w="sm"/>
          </a:ln>
        </p:spPr>
      </p:sp>
      <p:sp>
        <p:nvSpPr>
          <p:cNvPr name="TextBox 11" id="11"/>
          <p:cNvSpPr txBox="true"/>
          <p:nvPr/>
        </p:nvSpPr>
        <p:spPr>
          <a:xfrm rot="0">
            <a:off x="17816078" y="9491428"/>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319067" y="1523111"/>
            <a:ext cx="10637496" cy="5199076"/>
          </a:xfrm>
          <a:custGeom>
            <a:avLst/>
            <a:gdLst/>
            <a:ahLst/>
            <a:cxnLst/>
            <a:rect r="r" b="b" t="t" l="l"/>
            <a:pathLst>
              <a:path h="5199076" w="10637496">
                <a:moveTo>
                  <a:pt x="0" y="0"/>
                </a:moveTo>
                <a:lnTo>
                  <a:pt x="10637496" y="0"/>
                </a:lnTo>
                <a:lnTo>
                  <a:pt x="10637496" y="5199076"/>
                </a:lnTo>
                <a:lnTo>
                  <a:pt x="0" y="5199076"/>
                </a:lnTo>
                <a:lnTo>
                  <a:pt x="0" y="0"/>
                </a:lnTo>
                <a:close/>
              </a:path>
            </a:pathLst>
          </a:custGeom>
          <a:blipFill>
            <a:blip r:embed="rId2"/>
            <a:stretch>
              <a:fillRect l="0" t="0" r="0" b="0"/>
            </a:stretch>
          </a:blipFill>
        </p:spPr>
      </p:sp>
      <p:sp>
        <p:nvSpPr>
          <p:cNvPr name="TextBox 3" id="3"/>
          <p:cNvSpPr txBox="true"/>
          <p:nvPr/>
        </p:nvSpPr>
        <p:spPr>
          <a:xfrm rot="0">
            <a:off x="17709901" y="9503939"/>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10</a:t>
            </a:r>
          </a:p>
        </p:txBody>
      </p:sp>
      <p:sp>
        <p:nvSpPr>
          <p:cNvPr name="TextBox 4" id="4"/>
          <p:cNvSpPr txBox="true"/>
          <p:nvPr/>
        </p:nvSpPr>
        <p:spPr>
          <a:xfrm rot="0">
            <a:off x="517048" y="330022"/>
            <a:ext cx="4475162" cy="969645"/>
          </a:xfrm>
          <a:prstGeom prst="rect">
            <a:avLst/>
          </a:prstGeom>
        </p:spPr>
        <p:txBody>
          <a:bodyPr anchor="t" rtlCol="false" tIns="0" lIns="0" bIns="0" rIns="0">
            <a:spAutoFit/>
          </a:bodyPr>
          <a:lstStyle/>
          <a:p>
            <a:pPr algn="ctr">
              <a:lnSpc>
                <a:spcPts val="7979"/>
              </a:lnSpc>
            </a:pPr>
            <a:r>
              <a:rPr lang="en-US" sz="5699">
                <a:solidFill>
                  <a:srgbClr val="613834"/>
                </a:solidFill>
                <a:latin typeface="Sensei"/>
                <a:ea typeface="Sensei"/>
                <a:cs typeface="Sensei"/>
                <a:sym typeface="Sensei"/>
              </a:rPr>
              <a:t>Tableau Kaban</a:t>
            </a:r>
          </a:p>
        </p:txBody>
      </p:sp>
      <p:sp>
        <p:nvSpPr>
          <p:cNvPr name="TextBox 5" id="5"/>
          <p:cNvSpPr txBox="true"/>
          <p:nvPr/>
        </p:nvSpPr>
        <p:spPr>
          <a:xfrm rot="0">
            <a:off x="202312" y="6888480"/>
            <a:ext cx="11668760" cy="2369820"/>
          </a:xfrm>
          <a:prstGeom prst="rect">
            <a:avLst/>
          </a:prstGeom>
        </p:spPr>
        <p:txBody>
          <a:bodyPr anchor="t" rtlCol="false" tIns="0" lIns="0" bIns="0" rIns="0">
            <a:spAutoFit/>
          </a:bodyPr>
          <a:lstStyle/>
          <a:p>
            <a:pPr algn="l">
              <a:lnSpc>
                <a:spcPts val="3780"/>
              </a:lnSpc>
            </a:pPr>
            <a:r>
              <a:rPr lang="en-US" sz="2700" i="true" b="true">
                <a:solidFill>
                  <a:srgbClr val="1E1F1F"/>
                </a:solidFill>
                <a:latin typeface="Open Sans Bold Italics"/>
                <a:ea typeface="Open Sans Bold Italics"/>
                <a:cs typeface="Open Sans Bold Italics"/>
                <a:sym typeface="Open Sans Bold Italics"/>
              </a:rPr>
              <a:t>Qu'est-ce qu'une User Story ?</a:t>
            </a:r>
          </a:p>
          <a:p>
            <a:pPr algn="l">
              <a:lnSpc>
                <a:spcPts val="3780"/>
              </a:lnSpc>
            </a:pPr>
            <a:r>
              <a:rPr lang="en-US" sz="2700">
                <a:solidFill>
                  <a:srgbClr val="1E1F1F"/>
                </a:solidFill>
                <a:latin typeface="Open Sans"/>
                <a:ea typeface="Open Sans"/>
                <a:cs typeface="Open Sans"/>
                <a:sym typeface="Open Sans"/>
              </a:rPr>
              <a:t>Une User Story est une description simple et concise d'une fonctionnalité</a:t>
            </a:r>
          </a:p>
          <a:p>
            <a:pPr algn="l">
              <a:lnSpc>
                <a:spcPts val="3780"/>
              </a:lnSpc>
            </a:pPr>
            <a:r>
              <a:rPr lang="en-US" sz="2700">
                <a:solidFill>
                  <a:srgbClr val="1E1F1F"/>
                </a:solidFill>
                <a:latin typeface="Open Sans"/>
                <a:ea typeface="Open Sans"/>
                <a:cs typeface="Open Sans"/>
                <a:sym typeface="Open Sans"/>
              </a:rPr>
              <a:t>du point de vue de l'utilisateur final. Elle suit généralement le format</a:t>
            </a:r>
          </a:p>
          <a:p>
            <a:pPr algn="l">
              <a:lnSpc>
                <a:spcPts val="3780"/>
              </a:lnSpc>
            </a:pPr>
            <a:r>
              <a:rPr lang="en-US" sz="2700">
                <a:solidFill>
                  <a:srgbClr val="1E1F1F"/>
                </a:solidFill>
                <a:latin typeface="Open Sans"/>
                <a:ea typeface="Open Sans"/>
                <a:cs typeface="Open Sans"/>
                <a:sym typeface="Open Sans"/>
              </a:rPr>
              <a:t>suivant :</a:t>
            </a:r>
          </a:p>
          <a:p>
            <a:pPr algn="l">
              <a:lnSpc>
                <a:spcPts val="3780"/>
              </a:lnSpc>
            </a:pPr>
            <a:r>
              <a:rPr lang="en-US" sz="2700">
                <a:solidFill>
                  <a:srgbClr val="1E1F1F"/>
                </a:solidFill>
                <a:latin typeface="Open Sans"/>
                <a:ea typeface="Open Sans"/>
                <a:cs typeface="Open Sans"/>
                <a:sym typeface="Open Sans"/>
              </a:rPr>
              <a:t>"En tant que [type d'utilisateur], je veux [objectif] afin de [bénéfice].</a:t>
            </a:r>
          </a:p>
        </p:txBody>
      </p:sp>
      <p:sp>
        <p:nvSpPr>
          <p:cNvPr name="TextBox 6" id="6"/>
          <p:cNvSpPr txBox="true"/>
          <p:nvPr/>
        </p:nvSpPr>
        <p:spPr>
          <a:xfrm rot="0">
            <a:off x="11871072" y="1509484"/>
            <a:ext cx="6232832" cy="4803915"/>
          </a:xfrm>
          <a:prstGeom prst="rect">
            <a:avLst/>
          </a:prstGeom>
        </p:spPr>
        <p:txBody>
          <a:bodyPr anchor="t" rtlCol="false" tIns="0" lIns="0" bIns="0" rIns="0">
            <a:spAutoFit/>
          </a:bodyPr>
          <a:lstStyle/>
          <a:p>
            <a:pPr algn="just">
              <a:lnSpc>
                <a:spcPts val="3492"/>
              </a:lnSpc>
            </a:pPr>
            <a:r>
              <a:rPr lang="en-US" sz="2494">
                <a:solidFill>
                  <a:srgbClr val="000000"/>
                </a:solidFill>
                <a:latin typeface="Open Sans"/>
                <a:ea typeface="Open Sans"/>
                <a:cs typeface="Open Sans"/>
                <a:sym typeface="Open Sans"/>
              </a:rPr>
              <a:t>Pour chaque carte du Kanban on</a:t>
            </a:r>
          </a:p>
          <a:p>
            <a:pPr algn="just">
              <a:lnSpc>
                <a:spcPts val="3492"/>
              </a:lnSpc>
            </a:pPr>
            <a:r>
              <a:rPr lang="en-US" sz="2494">
                <a:solidFill>
                  <a:srgbClr val="000000"/>
                </a:solidFill>
                <a:latin typeface="Open Sans"/>
                <a:ea typeface="Open Sans"/>
                <a:cs typeface="Open Sans"/>
                <a:sym typeface="Open Sans"/>
              </a:rPr>
              <a:t>retrouve plusieurs informations :</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Le type (Story/FrontEnd/Backend)</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La priorité (P1/P2/P3)</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Le rôle associé (Dév Front, Back)</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Le statut ( À faire/En cours/Terminé)</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la complexité ( hard, medium, facile)</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Les critère de succés (cee qui est attendu la tâche finit)</a:t>
            </a:r>
          </a:p>
          <a:p>
            <a:pPr algn="just" marL="538563" indent="-269281" lvl="1">
              <a:lnSpc>
                <a:spcPts val="3492"/>
              </a:lnSpc>
              <a:buFont typeface="Arial"/>
              <a:buChar char="•"/>
            </a:pPr>
            <a:r>
              <a:rPr lang="en-US" sz="2494">
                <a:solidFill>
                  <a:srgbClr val="000000"/>
                </a:solidFill>
                <a:latin typeface="Open Sans"/>
                <a:ea typeface="Open Sans"/>
                <a:cs typeface="Open Sans"/>
                <a:sym typeface="Open Sans"/>
              </a:rPr>
              <a:t>les spécifications techniques (pour aider les devellopeurs)</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11373194" y="511078"/>
            <a:ext cx="6442883" cy="8938951"/>
            <a:chOff x="0" y="0"/>
            <a:chExt cx="3350260" cy="4648200"/>
          </a:xfrm>
        </p:grpSpPr>
        <p:sp>
          <p:nvSpPr>
            <p:cNvPr name="Freeform 3" id="3"/>
            <p:cNvSpPr/>
            <p:nvPr/>
          </p:nvSpPr>
          <p:spPr>
            <a:xfrm flipH="false" flipV="false" rot="0">
              <a:off x="0" y="0"/>
              <a:ext cx="3314700" cy="2186940"/>
            </a:xfrm>
            <a:custGeom>
              <a:avLst/>
              <a:gdLst/>
              <a:ahLst/>
              <a:cxnLst/>
              <a:rect r="r" b="b" t="t" l="l"/>
              <a:pathLst>
                <a:path h="2186940" w="3314700">
                  <a:moveTo>
                    <a:pt x="3282950" y="0"/>
                  </a:moveTo>
                  <a:lnTo>
                    <a:pt x="1334770" y="0"/>
                  </a:lnTo>
                  <a:cubicBezTo>
                    <a:pt x="890270" y="17780"/>
                    <a:pt x="445770" y="53340"/>
                    <a:pt x="0" y="55880"/>
                  </a:cubicBezTo>
                  <a:cubicBezTo>
                    <a:pt x="2540" y="410210"/>
                    <a:pt x="20320" y="844550"/>
                    <a:pt x="39370" y="1198880"/>
                  </a:cubicBezTo>
                  <a:cubicBezTo>
                    <a:pt x="55880" y="1518920"/>
                    <a:pt x="72390" y="1838960"/>
                    <a:pt x="76200" y="2160270"/>
                  </a:cubicBezTo>
                  <a:cubicBezTo>
                    <a:pt x="294640" y="2159000"/>
                    <a:pt x="514350" y="2156460"/>
                    <a:pt x="732790" y="2152650"/>
                  </a:cubicBezTo>
                  <a:cubicBezTo>
                    <a:pt x="1225550" y="2145030"/>
                    <a:pt x="1718310" y="2137410"/>
                    <a:pt x="2211070" y="2151380"/>
                  </a:cubicBezTo>
                  <a:cubicBezTo>
                    <a:pt x="2579370" y="2161540"/>
                    <a:pt x="2946400" y="2186940"/>
                    <a:pt x="3314700" y="2184400"/>
                  </a:cubicBezTo>
                  <a:cubicBezTo>
                    <a:pt x="3314700" y="2142490"/>
                    <a:pt x="3313430" y="2100580"/>
                    <a:pt x="3313430" y="2058670"/>
                  </a:cubicBezTo>
                  <a:cubicBezTo>
                    <a:pt x="3305810" y="1399540"/>
                    <a:pt x="3284220" y="660400"/>
                    <a:pt x="3282950" y="0"/>
                  </a:cubicBezTo>
                  <a:close/>
                </a:path>
              </a:pathLst>
            </a:custGeom>
            <a:blipFill>
              <a:blip r:embed="rId2"/>
              <a:stretch>
                <a:fillRect l="0" t="-545" r="0" b="-545"/>
              </a:stretch>
            </a:blipFill>
          </p:spPr>
        </p:sp>
        <p:sp>
          <p:nvSpPr>
            <p:cNvPr name="Freeform 4" id="4"/>
            <p:cNvSpPr/>
            <p:nvPr/>
          </p:nvSpPr>
          <p:spPr>
            <a:xfrm flipH="false" flipV="false" rot="0">
              <a:off x="57150" y="2434590"/>
              <a:ext cx="3294380" cy="2214880"/>
            </a:xfrm>
            <a:custGeom>
              <a:avLst/>
              <a:gdLst/>
              <a:ahLst/>
              <a:cxnLst/>
              <a:rect r="r" b="b" t="t" l="l"/>
              <a:pathLst>
                <a:path h="2214880" w="3294380">
                  <a:moveTo>
                    <a:pt x="3275330" y="1115060"/>
                  </a:moveTo>
                  <a:cubicBezTo>
                    <a:pt x="3266440" y="949960"/>
                    <a:pt x="3263900" y="784860"/>
                    <a:pt x="3262630" y="619760"/>
                  </a:cubicBezTo>
                  <a:cubicBezTo>
                    <a:pt x="3260090" y="426720"/>
                    <a:pt x="3260090" y="233680"/>
                    <a:pt x="3260090" y="41910"/>
                  </a:cubicBezTo>
                  <a:cubicBezTo>
                    <a:pt x="3105150" y="43180"/>
                    <a:pt x="2950210" y="39370"/>
                    <a:pt x="2795270" y="34290"/>
                  </a:cubicBezTo>
                  <a:cubicBezTo>
                    <a:pt x="2550160" y="26670"/>
                    <a:pt x="2303780" y="11430"/>
                    <a:pt x="2058670" y="6350"/>
                  </a:cubicBezTo>
                  <a:cubicBezTo>
                    <a:pt x="1812290" y="1270"/>
                    <a:pt x="1565910" y="0"/>
                    <a:pt x="1319530" y="2540"/>
                  </a:cubicBezTo>
                  <a:cubicBezTo>
                    <a:pt x="886460" y="5080"/>
                    <a:pt x="454660" y="15240"/>
                    <a:pt x="21590" y="17780"/>
                  </a:cubicBezTo>
                  <a:cubicBezTo>
                    <a:pt x="20320" y="285750"/>
                    <a:pt x="13970" y="553720"/>
                    <a:pt x="8890" y="820420"/>
                  </a:cubicBezTo>
                  <a:cubicBezTo>
                    <a:pt x="5080" y="993140"/>
                    <a:pt x="2540" y="1165860"/>
                    <a:pt x="0" y="1338580"/>
                  </a:cubicBezTo>
                  <a:lnTo>
                    <a:pt x="0" y="1414780"/>
                  </a:lnTo>
                  <a:cubicBezTo>
                    <a:pt x="8890" y="1676400"/>
                    <a:pt x="21590" y="1938020"/>
                    <a:pt x="30480" y="2199640"/>
                  </a:cubicBezTo>
                  <a:cubicBezTo>
                    <a:pt x="419100" y="2200910"/>
                    <a:pt x="807720" y="2212340"/>
                    <a:pt x="1196340" y="2214880"/>
                  </a:cubicBezTo>
                  <a:cubicBezTo>
                    <a:pt x="1280160" y="2211070"/>
                    <a:pt x="1363980" y="2207260"/>
                    <a:pt x="1447800" y="2204720"/>
                  </a:cubicBezTo>
                  <a:cubicBezTo>
                    <a:pt x="1714500" y="2197100"/>
                    <a:pt x="1982470" y="2199640"/>
                    <a:pt x="2249170" y="2198370"/>
                  </a:cubicBezTo>
                  <a:lnTo>
                    <a:pt x="3294380" y="2190750"/>
                  </a:lnTo>
                  <a:lnTo>
                    <a:pt x="3294380" y="1358900"/>
                  </a:lnTo>
                  <a:cubicBezTo>
                    <a:pt x="3285489" y="1276350"/>
                    <a:pt x="3279139" y="1196340"/>
                    <a:pt x="3275330" y="1115060"/>
                  </a:cubicBezTo>
                  <a:close/>
                </a:path>
              </a:pathLst>
            </a:custGeom>
            <a:blipFill>
              <a:blip r:embed="rId3"/>
              <a:stretch>
                <a:fillRect l="-395" t="0" r="-395" b="0"/>
              </a:stretch>
            </a:blipFill>
          </p:spPr>
        </p:sp>
      </p:grpSp>
      <p:sp>
        <p:nvSpPr>
          <p:cNvPr name="TextBox 5" id="5"/>
          <p:cNvSpPr txBox="true"/>
          <p:nvPr/>
        </p:nvSpPr>
        <p:spPr>
          <a:xfrm rot="0">
            <a:off x="1577808" y="1133475"/>
            <a:ext cx="7566192" cy="645458"/>
          </a:xfrm>
          <a:prstGeom prst="rect">
            <a:avLst/>
          </a:prstGeom>
        </p:spPr>
        <p:txBody>
          <a:bodyPr anchor="t" rtlCol="false" tIns="0" lIns="0" bIns="0" rIns="0">
            <a:spAutoFit/>
          </a:bodyPr>
          <a:lstStyle/>
          <a:p>
            <a:pPr algn="ctr">
              <a:lnSpc>
                <a:spcPts val="4784"/>
              </a:lnSpc>
            </a:pPr>
            <a:r>
              <a:rPr lang="en-US" sz="4932">
                <a:solidFill>
                  <a:srgbClr val="48221F"/>
                </a:solidFill>
                <a:latin typeface="Sensei"/>
                <a:ea typeface="Sensei"/>
                <a:cs typeface="Sensei"/>
                <a:sym typeface="Sensei"/>
              </a:rPr>
              <a:t>SPÉCIFICATIONS TECHNIQUES</a:t>
            </a:r>
          </a:p>
        </p:txBody>
      </p:sp>
      <p:sp>
        <p:nvSpPr>
          <p:cNvPr name="TextBox 6" id="6"/>
          <p:cNvSpPr txBox="true"/>
          <p:nvPr/>
        </p:nvSpPr>
        <p:spPr>
          <a:xfrm rot="0">
            <a:off x="17709901" y="9469689"/>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11</a:t>
            </a:r>
          </a:p>
        </p:txBody>
      </p:sp>
      <p:sp>
        <p:nvSpPr>
          <p:cNvPr name="TextBox 7" id="7"/>
          <p:cNvSpPr txBox="true"/>
          <p:nvPr/>
        </p:nvSpPr>
        <p:spPr>
          <a:xfrm rot="0">
            <a:off x="1028700" y="2613529"/>
            <a:ext cx="2938145" cy="396239"/>
          </a:xfrm>
          <a:prstGeom prst="rect">
            <a:avLst/>
          </a:prstGeom>
        </p:spPr>
        <p:txBody>
          <a:bodyPr anchor="t" rtlCol="false" tIns="0" lIns="0" bIns="0" rIns="0">
            <a:spAutoFit/>
          </a:bodyPr>
          <a:lstStyle/>
          <a:p>
            <a:pPr algn="ctr">
              <a:lnSpc>
                <a:spcPts val="3360"/>
              </a:lnSpc>
            </a:pPr>
            <a:r>
              <a:rPr lang="en-US" sz="2400">
                <a:solidFill>
                  <a:srgbClr val="000000"/>
                </a:solidFill>
                <a:latin typeface="Open Sans"/>
                <a:ea typeface="Open Sans"/>
                <a:cs typeface="Open Sans"/>
                <a:sym typeface="Open Sans"/>
              </a:rPr>
              <a:t>API utilisé : API REST.</a:t>
            </a:r>
          </a:p>
        </p:txBody>
      </p:sp>
      <p:sp>
        <p:nvSpPr>
          <p:cNvPr name="TextBox 8" id="8"/>
          <p:cNvSpPr txBox="true"/>
          <p:nvPr/>
        </p:nvSpPr>
        <p:spPr>
          <a:xfrm rot="0">
            <a:off x="1028700" y="3168810"/>
            <a:ext cx="4169886" cy="396239"/>
          </a:xfrm>
          <a:prstGeom prst="rect">
            <a:avLst/>
          </a:prstGeom>
        </p:spPr>
        <p:txBody>
          <a:bodyPr anchor="t" rtlCol="false" tIns="0" lIns="0" bIns="0" rIns="0">
            <a:spAutoFit/>
          </a:bodyPr>
          <a:lstStyle/>
          <a:p>
            <a:pPr algn="ctr">
              <a:lnSpc>
                <a:spcPts val="3360"/>
              </a:lnSpc>
            </a:pPr>
            <a:r>
              <a:rPr lang="en-US" sz="2400">
                <a:solidFill>
                  <a:srgbClr val="000000"/>
                </a:solidFill>
                <a:latin typeface="Open Sans"/>
                <a:ea typeface="Open Sans"/>
                <a:cs typeface="Open Sans"/>
                <a:sym typeface="Open Sans"/>
              </a:rPr>
              <a:t>Base de données : MongoDB.</a:t>
            </a:r>
          </a:p>
        </p:txBody>
      </p:sp>
      <p:sp>
        <p:nvSpPr>
          <p:cNvPr name="TextBox 9" id="9"/>
          <p:cNvSpPr txBox="true"/>
          <p:nvPr/>
        </p:nvSpPr>
        <p:spPr>
          <a:xfrm rot="0">
            <a:off x="1028700" y="3655378"/>
            <a:ext cx="6675580" cy="983615"/>
          </a:xfrm>
          <a:prstGeom prst="rect">
            <a:avLst/>
          </a:prstGeom>
        </p:spPr>
        <p:txBody>
          <a:bodyPr anchor="t" rtlCol="false" tIns="0" lIns="0" bIns="0" rIns="0">
            <a:spAutoFit/>
          </a:bodyPr>
          <a:lstStyle/>
          <a:p>
            <a:pPr algn="l">
              <a:lnSpc>
                <a:spcPts val="3360"/>
              </a:lnSpc>
            </a:pPr>
            <a:r>
              <a:rPr lang="en-US" sz="2400">
                <a:solidFill>
                  <a:srgbClr val="000000"/>
                </a:solidFill>
                <a:latin typeface="Open Sans"/>
                <a:ea typeface="Open Sans"/>
                <a:cs typeface="Open Sans"/>
                <a:sym typeface="Open Sans"/>
              </a:rPr>
              <a:t>Nom du domaine : “menumaker.qwenta.com”</a:t>
            </a:r>
          </a:p>
          <a:p>
            <a:pPr algn="ctr">
              <a:lnSpc>
                <a:spcPts val="4759"/>
              </a:lnSpc>
            </a:pPr>
          </a:p>
        </p:txBody>
      </p:sp>
      <p:sp>
        <p:nvSpPr>
          <p:cNvPr name="TextBox 10" id="10"/>
          <p:cNvSpPr txBox="true"/>
          <p:nvPr/>
        </p:nvSpPr>
        <p:spPr>
          <a:xfrm rot="0">
            <a:off x="1028700" y="4212273"/>
            <a:ext cx="4234497" cy="396239"/>
          </a:xfrm>
          <a:prstGeom prst="rect">
            <a:avLst/>
          </a:prstGeom>
        </p:spPr>
        <p:txBody>
          <a:bodyPr anchor="t" rtlCol="false" tIns="0" lIns="0" bIns="0" rIns="0">
            <a:spAutoFit/>
          </a:bodyPr>
          <a:lstStyle/>
          <a:p>
            <a:pPr algn="ctr">
              <a:lnSpc>
                <a:spcPts val="3360"/>
              </a:lnSpc>
            </a:pPr>
            <a:r>
              <a:rPr lang="en-US" sz="2400">
                <a:solidFill>
                  <a:srgbClr val="000000"/>
                </a:solidFill>
                <a:latin typeface="Open Sans"/>
                <a:ea typeface="Open Sans"/>
                <a:cs typeface="Open Sans"/>
                <a:sym typeface="Open Sans"/>
              </a:rPr>
              <a:t>Nom de l’hébergement : OVH.</a:t>
            </a:r>
          </a:p>
        </p:txBody>
      </p:sp>
      <p:sp>
        <p:nvSpPr>
          <p:cNvPr name="TextBox 11" id="11"/>
          <p:cNvSpPr txBox="true"/>
          <p:nvPr/>
        </p:nvSpPr>
        <p:spPr>
          <a:xfrm rot="0">
            <a:off x="1028700" y="4794885"/>
            <a:ext cx="10102423" cy="1402715"/>
          </a:xfrm>
          <a:prstGeom prst="rect">
            <a:avLst/>
          </a:prstGeom>
        </p:spPr>
        <p:txBody>
          <a:bodyPr anchor="t" rtlCol="false" tIns="0" lIns="0" bIns="0" rIns="0">
            <a:spAutoFit/>
          </a:bodyPr>
          <a:lstStyle/>
          <a:p>
            <a:pPr algn="l">
              <a:lnSpc>
                <a:spcPts val="3360"/>
              </a:lnSpc>
            </a:pPr>
            <a:r>
              <a:rPr lang="en-US" sz="2400">
                <a:solidFill>
                  <a:srgbClr val="000000"/>
                </a:solidFill>
                <a:latin typeface="Open Sans"/>
                <a:ea typeface="Open Sans"/>
                <a:cs typeface="Open Sans"/>
                <a:sym typeface="Open Sans"/>
              </a:rPr>
              <a:t>Adresses e-mails : contact@menumaker.qwenta.com ou  support@qwenta.com</a:t>
            </a:r>
          </a:p>
          <a:p>
            <a:pPr algn="l">
              <a:lnSpc>
                <a:spcPts val="4759"/>
              </a:lnSpc>
            </a:pPr>
          </a:p>
        </p:txBody>
      </p:sp>
      <p:sp>
        <p:nvSpPr>
          <p:cNvPr name="TextBox 12" id="12"/>
          <p:cNvSpPr txBox="true"/>
          <p:nvPr/>
        </p:nvSpPr>
        <p:spPr>
          <a:xfrm rot="0">
            <a:off x="964770" y="5801360"/>
            <a:ext cx="8160068" cy="396239"/>
          </a:xfrm>
          <a:prstGeom prst="rect">
            <a:avLst/>
          </a:prstGeom>
        </p:spPr>
        <p:txBody>
          <a:bodyPr anchor="t" rtlCol="false" tIns="0" lIns="0" bIns="0" rIns="0">
            <a:spAutoFit/>
          </a:bodyPr>
          <a:lstStyle/>
          <a:p>
            <a:pPr algn="ctr">
              <a:lnSpc>
                <a:spcPts val="3360"/>
              </a:lnSpc>
            </a:pPr>
            <a:r>
              <a:rPr lang="en-US" sz="2400">
                <a:solidFill>
                  <a:srgbClr val="000000"/>
                </a:solidFill>
                <a:latin typeface="Open Sans"/>
                <a:ea typeface="Open Sans"/>
                <a:cs typeface="Open Sans"/>
                <a:sym typeface="Open Sans"/>
              </a:rPr>
              <a:t>Compatibilité navigateur : Google Chrome, Safari, Mozilla.</a:t>
            </a:r>
          </a:p>
        </p:txBody>
      </p:sp>
      <p:sp>
        <p:nvSpPr>
          <p:cNvPr name="TextBox 13" id="13"/>
          <p:cNvSpPr txBox="true"/>
          <p:nvPr/>
        </p:nvSpPr>
        <p:spPr>
          <a:xfrm rot="0">
            <a:off x="964770" y="6388100"/>
            <a:ext cx="10721808" cy="396239"/>
          </a:xfrm>
          <a:prstGeom prst="rect">
            <a:avLst/>
          </a:prstGeom>
        </p:spPr>
        <p:txBody>
          <a:bodyPr anchor="t" rtlCol="false" tIns="0" lIns="0" bIns="0" rIns="0">
            <a:spAutoFit/>
          </a:bodyPr>
          <a:lstStyle/>
          <a:p>
            <a:pPr algn="l">
              <a:lnSpc>
                <a:spcPts val="3360"/>
              </a:lnSpc>
            </a:pPr>
            <a:r>
              <a:rPr lang="en-US" sz="2400">
                <a:solidFill>
                  <a:srgbClr val="000000"/>
                </a:solidFill>
                <a:latin typeface="Open Sans"/>
                <a:ea typeface="Open Sans"/>
                <a:cs typeface="Open Sans"/>
                <a:sym typeface="Open Sans"/>
              </a:rPr>
              <a:t>Types d’appareils : uniquement dekstop.</a:t>
            </a:r>
          </a:p>
        </p:txBody>
      </p:sp>
      <p:sp>
        <p:nvSpPr>
          <p:cNvPr name="TextBox 14" id="14"/>
          <p:cNvSpPr txBox="true"/>
          <p:nvPr/>
        </p:nvSpPr>
        <p:spPr>
          <a:xfrm rot="0">
            <a:off x="1006316" y="6974839"/>
            <a:ext cx="10721808" cy="983615"/>
          </a:xfrm>
          <a:prstGeom prst="rect">
            <a:avLst/>
          </a:prstGeom>
        </p:spPr>
        <p:txBody>
          <a:bodyPr anchor="t" rtlCol="false" tIns="0" lIns="0" bIns="0" rIns="0">
            <a:spAutoFit/>
          </a:bodyPr>
          <a:lstStyle/>
          <a:p>
            <a:pPr algn="l">
              <a:lnSpc>
                <a:spcPts val="3360"/>
              </a:lnSpc>
            </a:pPr>
            <a:r>
              <a:rPr lang="en-US" sz="2400">
                <a:solidFill>
                  <a:srgbClr val="000000"/>
                </a:solidFill>
                <a:latin typeface="Open Sans"/>
                <a:ea typeface="Open Sans"/>
                <a:cs typeface="Open Sans"/>
                <a:sym typeface="Open Sans"/>
              </a:rPr>
              <a:t>Accessibilité : navigable au clavier et par lecteur d’écran.</a:t>
            </a:r>
          </a:p>
          <a:p>
            <a:pPr algn="ctr">
              <a:lnSpc>
                <a:spcPts val="4759"/>
              </a:lnSpc>
            </a:pPr>
          </a:p>
        </p:txBody>
      </p:sp>
      <p:sp>
        <p:nvSpPr>
          <p:cNvPr name="TextBox 15" id="15"/>
          <p:cNvSpPr txBox="true"/>
          <p:nvPr/>
        </p:nvSpPr>
        <p:spPr>
          <a:xfrm rot="0">
            <a:off x="1028700" y="2076452"/>
            <a:ext cx="7516813" cy="396239"/>
          </a:xfrm>
          <a:prstGeom prst="rect">
            <a:avLst/>
          </a:prstGeom>
        </p:spPr>
        <p:txBody>
          <a:bodyPr anchor="t" rtlCol="false" tIns="0" lIns="0" bIns="0" rIns="0">
            <a:spAutoFit/>
          </a:bodyPr>
          <a:lstStyle/>
          <a:p>
            <a:pPr algn="ctr">
              <a:lnSpc>
                <a:spcPts val="3360"/>
              </a:lnSpc>
            </a:pPr>
            <a:r>
              <a:rPr lang="en-US" sz="2400">
                <a:solidFill>
                  <a:srgbClr val="000000"/>
                </a:solidFill>
                <a:latin typeface="Open Sans"/>
                <a:ea typeface="Open Sans"/>
                <a:cs typeface="Open Sans"/>
                <a:sym typeface="Open Sans"/>
              </a:rPr>
              <a:t>Langage utilisé : Javascript, React, Node.js, Express.js.</a:t>
            </a:r>
          </a:p>
        </p:txBody>
      </p:sp>
      <p:sp>
        <p:nvSpPr>
          <p:cNvPr name="TextBox 16" id="16"/>
          <p:cNvSpPr txBox="true"/>
          <p:nvPr/>
        </p:nvSpPr>
        <p:spPr>
          <a:xfrm rot="0">
            <a:off x="964770" y="7650459"/>
            <a:ext cx="10408425" cy="1375410"/>
          </a:xfrm>
          <a:prstGeom prst="rect">
            <a:avLst/>
          </a:prstGeom>
        </p:spPr>
        <p:txBody>
          <a:bodyPr anchor="t" rtlCol="false" tIns="0" lIns="0" bIns="0" rIns="0">
            <a:spAutoFit/>
          </a:bodyPr>
          <a:lstStyle/>
          <a:p>
            <a:pPr algn="l">
              <a:lnSpc>
                <a:spcPts val="3220"/>
              </a:lnSpc>
            </a:pPr>
            <a:r>
              <a:rPr lang="en-US" sz="2300">
                <a:solidFill>
                  <a:srgbClr val="000000"/>
                </a:solidFill>
                <a:latin typeface="Open Sans"/>
                <a:ea typeface="Open Sans"/>
                <a:cs typeface="Open Sans"/>
                <a:sym typeface="Open Sans"/>
              </a:rPr>
              <a:t>Sécurité : 2FA, audits de sécurité réguliers, sauvegardes régulières, mises à jour régulières des outils.</a:t>
            </a:r>
          </a:p>
          <a:p>
            <a:pPr algn="ctr">
              <a:lnSpc>
                <a:spcPts val="4759"/>
              </a:lnSpc>
            </a:pPr>
          </a:p>
        </p:txBody>
      </p:sp>
      <p:sp>
        <p:nvSpPr>
          <p:cNvPr name="TextBox 17" id="17"/>
          <p:cNvSpPr txBox="true"/>
          <p:nvPr/>
        </p:nvSpPr>
        <p:spPr>
          <a:xfrm rot="0">
            <a:off x="1006316" y="8729622"/>
            <a:ext cx="10147190" cy="1402715"/>
          </a:xfrm>
          <a:prstGeom prst="rect">
            <a:avLst/>
          </a:prstGeom>
        </p:spPr>
        <p:txBody>
          <a:bodyPr anchor="t" rtlCol="false" tIns="0" lIns="0" bIns="0" rIns="0">
            <a:spAutoFit/>
          </a:bodyPr>
          <a:lstStyle/>
          <a:p>
            <a:pPr algn="l">
              <a:lnSpc>
                <a:spcPts val="3360"/>
              </a:lnSpc>
            </a:pPr>
            <a:r>
              <a:rPr lang="en-US" sz="2400">
                <a:solidFill>
                  <a:srgbClr val="000000"/>
                </a:solidFill>
                <a:latin typeface="Open Sans"/>
                <a:ea typeface="Open Sans"/>
                <a:cs typeface="Open Sans"/>
                <a:sym typeface="Open Sans"/>
              </a:rPr>
              <a:t>Maintenance : évaluation du site régulières, support réactif, rapports fournis, mise à jours et sauvegardes fréquentes.</a:t>
            </a:r>
          </a:p>
          <a:p>
            <a:pPr algn="ctr">
              <a:lnSpc>
                <a:spcPts val="4759"/>
              </a:lnSpc>
            </a:pP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sp>
        <p:nvSpPr>
          <p:cNvPr name="Freeform 2" id="2"/>
          <p:cNvSpPr/>
          <p:nvPr/>
        </p:nvSpPr>
        <p:spPr>
          <a:xfrm flipH="false" flipV="false" rot="0">
            <a:off x="2929148" y="2167544"/>
            <a:ext cx="12429704" cy="7461309"/>
          </a:xfrm>
          <a:custGeom>
            <a:avLst/>
            <a:gdLst/>
            <a:ahLst/>
            <a:cxnLst/>
            <a:rect r="r" b="b" t="t" l="l"/>
            <a:pathLst>
              <a:path h="7461309" w="12429704">
                <a:moveTo>
                  <a:pt x="0" y="0"/>
                </a:moveTo>
                <a:lnTo>
                  <a:pt x="12429704" y="0"/>
                </a:lnTo>
                <a:lnTo>
                  <a:pt x="12429704" y="7461309"/>
                </a:lnTo>
                <a:lnTo>
                  <a:pt x="0" y="7461309"/>
                </a:lnTo>
                <a:lnTo>
                  <a:pt x="0" y="0"/>
                </a:lnTo>
                <a:close/>
              </a:path>
            </a:pathLst>
          </a:custGeom>
          <a:blipFill>
            <a:blip r:embed="rId2"/>
            <a:stretch>
              <a:fillRect l="0" t="0" r="0" b="0"/>
            </a:stretch>
          </a:blipFill>
        </p:spPr>
      </p:sp>
      <p:sp>
        <p:nvSpPr>
          <p:cNvPr name="TextBox 3" id="3"/>
          <p:cNvSpPr txBox="true"/>
          <p:nvPr/>
        </p:nvSpPr>
        <p:spPr>
          <a:xfrm rot="0">
            <a:off x="17670085" y="9443145"/>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12</a:t>
            </a:r>
          </a:p>
        </p:txBody>
      </p:sp>
      <p:sp>
        <p:nvSpPr>
          <p:cNvPr name="TextBox 4" id="4"/>
          <p:cNvSpPr txBox="true"/>
          <p:nvPr/>
        </p:nvSpPr>
        <p:spPr>
          <a:xfrm rot="0">
            <a:off x="3685981" y="212728"/>
            <a:ext cx="10186829" cy="1460495"/>
          </a:xfrm>
          <a:prstGeom prst="rect">
            <a:avLst/>
          </a:prstGeom>
        </p:spPr>
        <p:txBody>
          <a:bodyPr anchor="t" rtlCol="false" tIns="0" lIns="0" bIns="0" rIns="0">
            <a:spAutoFit/>
          </a:bodyPr>
          <a:lstStyle/>
          <a:p>
            <a:pPr algn="ctr">
              <a:lnSpc>
                <a:spcPts val="11900"/>
              </a:lnSpc>
            </a:pPr>
            <a:r>
              <a:rPr lang="en-US" sz="8500">
                <a:solidFill>
                  <a:srgbClr val="613834"/>
                </a:solidFill>
                <a:latin typeface="Sensei"/>
                <a:ea typeface="Sensei"/>
                <a:cs typeface="Sensei"/>
                <a:sym typeface="Sensei"/>
              </a:rPr>
              <a:t>Arborescence du site</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sp>
        <p:nvSpPr>
          <p:cNvPr name="Freeform 2" id="2"/>
          <p:cNvSpPr/>
          <p:nvPr/>
        </p:nvSpPr>
        <p:spPr>
          <a:xfrm flipH="false" flipV="false" rot="0">
            <a:off x="1028700" y="2689678"/>
            <a:ext cx="8911271" cy="4399940"/>
          </a:xfrm>
          <a:custGeom>
            <a:avLst/>
            <a:gdLst/>
            <a:ahLst/>
            <a:cxnLst/>
            <a:rect r="r" b="b" t="t" l="l"/>
            <a:pathLst>
              <a:path h="4399940" w="8911271">
                <a:moveTo>
                  <a:pt x="0" y="0"/>
                </a:moveTo>
                <a:lnTo>
                  <a:pt x="8911271" y="0"/>
                </a:lnTo>
                <a:lnTo>
                  <a:pt x="8911271" y="4399940"/>
                </a:lnTo>
                <a:lnTo>
                  <a:pt x="0" y="4399940"/>
                </a:lnTo>
                <a:lnTo>
                  <a:pt x="0" y="0"/>
                </a:lnTo>
                <a:close/>
              </a:path>
            </a:pathLst>
          </a:custGeom>
          <a:blipFill>
            <a:blip r:embed="rId2"/>
            <a:stretch>
              <a:fillRect l="0" t="0" r="0" b="0"/>
            </a:stretch>
          </a:blipFill>
        </p:spPr>
      </p:sp>
      <p:sp>
        <p:nvSpPr>
          <p:cNvPr name="TextBox 3" id="3"/>
          <p:cNvSpPr txBox="true"/>
          <p:nvPr/>
        </p:nvSpPr>
        <p:spPr>
          <a:xfrm rot="0">
            <a:off x="17816078" y="9748403"/>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13</a:t>
            </a:r>
          </a:p>
        </p:txBody>
      </p:sp>
      <p:sp>
        <p:nvSpPr>
          <p:cNvPr name="TextBox 4" id="4"/>
          <p:cNvSpPr txBox="true"/>
          <p:nvPr/>
        </p:nvSpPr>
        <p:spPr>
          <a:xfrm rot="0">
            <a:off x="1028700" y="914400"/>
            <a:ext cx="6764338" cy="1003913"/>
          </a:xfrm>
          <a:prstGeom prst="rect">
            <a:avLst/>
          </a:prstGeom>
        </p:spPr>
        <p:txBody>
          <a:bodyPr anchor="t" rtlCol="false" tIns="0" lIns="0" bIns="0" rIns="0">
            <a:spAutoFit/>
          </a:bodyPr>
          <a:lstStyle/>
          <a:p>
            <a:pPr algn="ctr">
              <a:lnSpc>
                <a:spcPts val="8191"/>
              </a:lnSpc>
              <a:spcBef>
                <a:spcPct val="0"/>
              </a:spcBef>
            </a:pPr>
            <a:r>
              <a:rPr lang="en-US" sz="5850">
                <a:solidFill>
                  <a:srgbClr val="613834"/>
                </a:solidFill>
                <a:latin typeface="Sensei"/>
                <a:ea typeface="Sensei"/>
                <a:cs typeface="Sensei"/>
                <a:sym typeface="Sensei"/>
              </a:rPr>
              <a:t>Veille technologique</a:t>
            </a:r>
          </a:p>
        </p:txBody>
      </p:sp>
      <p:sp>
        <p:nvSpPr>
          <p:cNvPr name="TextBox 5" id="5"/>
          <p:cNvSpPr txBox="true"/>
          <p:nvPr/>
        </p:nvSpPr>
        <p:spPr>
          <a:xfrm rot="0">
            <a:off x="10253386" y="3069133"/>
            <a:ext cx="7792720" cy="264159"/>
          </a:xfrm>
          <a:prstGeom prst="rect">
            <a:avLst/>
          </a:prstGeom>
        </p:spPr>
        <p:txBody>
          <a:bodyPr anchor="t" rtlCol="false" tIns="0" lIns="0" bIns="0" rIns="0">
            <a:spAutoFit/>
          </a:bodyPr>
          <a:lstStyle/>
          <a:p>
            <a:pPr algn="ctr">
              <a:lnSpc>
                <a:spcPts val="2240"/>
              </a:lnSpc>
            </a:pPr>
            <a:r>
              <a:rPr lang="en-US" b="true" sz="1600" i="true">
                <a:solidFill>
                  <a:srgbClr val="613834"/>
                </a:solidFill>
                <a:latin typeface="Open Sans Bold Italics"/>
                <a:ea typeface="Open Sans Bold Italics"/>
                <a:cs typeface="Open Sans Bold Italics"/>
                <a:sym typeface="Open Sans Bold Italics"/>
              </a:rPr>
              <a:t>Today </a:t>
            </a:r>
            <a:r>
              <a:rPr lang="en-US" sz="1600">
                <a:solidFill>
                  <a:srgbClr val="613834"/>
                </a:solidFill>
                <a:latin typeface="Open Sans"/>
                <a:ea typeface="Open Sans"/>
                <a:cs typeface="Open Sans"/>
                <a:sym typeface="Open Sans"/>
              </a:rPr>
              <a:t>: dans cette espace on peut y retrouver toutes les publications de la journée</a:t>
            </a:r>
          </a:p>
        </p:txBody>
      </p:sp>
      <p:sp>
        <p:nvSpPr>
          <p:cNvPr name="TextBox 6" id="6"/>
          <p:cNvSpPr txBox="true"/>
          <p:nvPr/>
        </p:nvSpPr>
        <p:spPr>
          <a:xfrm rot="0">
            <a:off x="10253386" y="4751013"/>
            <a:ext cx="7618968" cy="540385"/>
          </a:xfrm>
          <a:prstGeom prst="rect">
            <a:avLst/>
          </a:prstGeom>
        </p:spPr>
        <p:txBody>
          <a:bodyPr anchor="t" rtlCol="false" tIns="0" lIns="0" bIns="0" rIns="0">
            <a:spAutoFit/>
          </a:bodyPr>
          <a:lstStyle/>
          <a:p>
            <a:pPr algn="ctr">
              <a:lnSpc>
                <a:spcPts val="2239"/>
              </a:lnSpc>
              <a:spcBef>
                <a:spcPct val="0"/>
              </a:spcBef>
            </a:pPr>
            <a:r>
              <a:rPr lang="en-US" b="true" sz="1599" i="true">
                <a:solidFill>
                  <a:srgbClr val="48221F"/>
                </a:solidFill>
                <a:latin typeface="Open Sans Bold Italics"/>
                <a:ea typeface="Open Sans Bold Italics"/>
                <a:cs typeface="Open Sans Bold Italics"/>
                <a:sym typeface="Open Sans Bold Italics"/>
              </a:rPr>
              <a:t>Read Later</a:t>
            </a:r>
            <a:r>
              <a:rPr lang="en-US" b="true" sz="1599" i="true">
                <a:solidFill>
                  <a:srgbClr val="48221F"/>
                </a:solidFill>
                <a:latin typeface="Open Sans Bold Italics"/>
                <a:ea typeface="Open Sans Bold Italics"/>
                <a:cs typeface="Open Sans Bold Italics"/>
                <a:sym typeface="Open Sans Bold Italics"/>
              </a:rPr>
              <a:t> : </a:t>
            </a:r>
            <a:r>
              <a:rPr lang="en-US" sz="1599">
                <a:solidFill>
                  <a:srgbClr val="48221F"/>
                </a:solidFill>
                <a:latin typeface="Open Sans"/>
                <a:ea typeface="Open Sans"/>
                <a:cs typeface="Open Sans"/>
                <a:sym typeface="Open Sans"/>
              </a:rPr>
              <a:t>dans cet espace on peut y retrouver toutes les publications qu’on a coché avec “read later”</a:t>
            </a:r>
            <a:r>
              <a:rPr lang="en-US" b="true" sz="1599" i="true">
                <a:solidFill>
                  <a:srgbClr val="48221F"/>
                </a:solidFill>
                <a:latin typeface="Open Sans Bold Italics"/>
                <a:ea typeface="Open Sans Bold Italics"/>
                <a:cs typeface="Open Sans Bold Italics"/>
                <a:sym typeface="Open Sans Bold Italics"/>
              </a:rPr>
              <a:t> </a:t>
            </a:r>
          </a:p>
        </p:txBody>
      </p:sp>
      <p:sp>
        <p:nvSpPr>
          <p:cNvPr name="TextBox 7" id="7"/>
          <p:cNvSpPr txBox="true"/>
          <p:nvPr/>
        </p:nvSpPr>
        <p:spPr>
          <a:xfrm rot="0">
            <a:off x="10253386" y="6709119"/>
            <a:ext cx="5201920" cy="264160"/>
          </a:xfrm>
          <a:prstGeom prst="rect">
            <a:avLst/>
          </a:prstGeom>
        </p:spPr>
        <p:txBody>
          <a:bodyPr anchor="t" rtlCol="false" tIns="0" lIns="0" bIns="0" rIns="0">
            <a:spAutoFit/>
          </a:bodyPr>
          <a:lstStyle/>
          <a:p>
            <a:pPr algn="ctr">
              <a:lnSpc>
                <a:spcPts val="2239"/>
              </a:lnSpc>
              <a:spcBef>
                <a:spcPct val="0"/>
              </a:spcBef>
            </a:pPr>
            <a:r>
              <a:rPr lang="en-US" b="true" sz="1599" i="true">
                <a:solidFill>
                  <a:srgbClr val="48221F"/>
                </a:solidFill>
                <a:latin typeface="Open Sans Bold Italics"/>
                <a:ea typeface="Open Sans Bold Italics"/>
                <a:cs typeface="Open Sans Bold Italics"/>
                <a:sym typeface="Open Sans Bold Italics"/>
              </a:rPr>
              <a:t>Fedds</a:t>
            </a:r>
            <a:r>
              <a:rPr lang="en-US" b="true" sz="1599" i="true">
                <a:solidFill>
                  <a:srgbClr val="48221F"/>
                </a:solidFill>
                <a:latin typeface="Open Sans Bold Italics"/>
                <a:ea typeface="Open Sans Bold Italics"/>
                <a:cs typeface="Open Sans Bold Italics"/>
                <a:sym typeface="Open Sans Bold Italics"/>
              </a:rPr>
              <a:t>: </a:t>
            </a:r>
            <a:r>
              <a:rPr lang="en-US" sz="1599">
                <a:solidFill>
                  <a:srgbClr val="48221F"/>
                </a:solidFill>
                <a:latin typeface="Open Sans"/>
                <a:ea typeface="Open Sans"/>
                <a:cs typeface="Open Sans"/>
                <a:sym typeface="Open Sans"/>
              </a:rPr>
              <a:t>dans cet espace on y retrouve nos veilles créées</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sp>
        <p:nvSpPr>
          <p:cNvPr name="Freeform 2" id="2"/>
          <p:cNvSpPr/>
          <p:nvPr/>
        </p:nvSpPr>
        <p:spPr>
          <a:xfrm flipH="false" flipV="false" rot="0">
            <a:off x="1213620" y="1983827"/>
            <a:ext cx="15860760" cy="7831250"/>
          </a:xfrm>
          <a:custGeom>
            <a:avLst/>
            <a:gdLst/>
            <a:ahLst/>
            <a:cxnLst/>
            <a:rect r="r" b="b" t="t" l="l"/>
            <a:pathLst>
              <a:path h="7831250" w="15860760">
                <a:moveTo>
                  <a:pt x="0" y="0"/>
                </a:moveTo>
                <a:lnTo>
                  <a:pt x="15860760" y="0"/>
                </a:lnTo>
                <a:lnTo>
                  <a:pt x="15860760" y="7831251"/>
                </a:lnTo>
                <a:lnTo>
                  <a:pt x="0" y="7831251"/>
                </a:lnTo>
                <a:lnTo>
                  <a:pt x="0" y="0"/>
                </a:lnTo>
                <a:close/>
              </a:path>
            </a:pathLst>
          </a:custGeom>
          <a:blipFill>
            <a:blip r:embed="rId2"/>
            <a:stretch>
              <a:fillRect l="0" t="0" r="0" b="0"/>
            </a:stretch>
          </a:blipFill>
        </p:spPr>
      </p:sp>
      <p:sp>
        <p:nvSpPr>
          <p:cNvPr name="TextBox 3" id="3"/>
          <p:cNvSpPr txBox="true"/>
          <p:nvPr/>
        </p:nvSpPr>
        <p:spPr>
          <a:xfrm rot="0">
            <a:off x="17816078" y="9748403"/>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14</a:t>
            </a:r>
          </a:p>
        </p:txBody>
      </p:sp>
      <p:sp>
        <p:nvSpPr>
          <p:cNvPr name="TextBox 4" id="4"/>
          <p:cNvSpPr txBox="true"/>
          <p:nvPr/>
        </p:nvSpPr>
        <p:spPr>
          <a:xfrm rot="0">
            <a:off x="0" y="914400"/>
            <a:ext cx="8680690" cy="1003913"/>
          </a:xfrm>
          <a:prstGeom prst="rect">
            <a:avLst/>
          </a:prstGeom>
        </p:spPr>
        <p:txBody>
          <a:bodyPr anchor="t" rtlCol="false" tIns="0" lIns="0" bIns="0" rIns="0">
            <a:spAutoFit/>
          </a:bodyPr>
          <a:lstStyle/>
          <a:p>
            <a:pPr algn="ctr">
              <a:lnSpc>
                <a:spcPts val="8191"/>
              </a:lnSpc>
              <a:spcBef>
                <a:spcPct val="0"/>
              </a:spcBef>
            </a:pPr>
            <a:r>
              <a:rPr lang="en-US" sz="5850">
                <a:solidFill>
                  <a:srgbClr val="613834"/>
                </a:solidFill>
                <a:latin typeface="Sensei"/>
                <a:ea typeface="Sensei"/>
                <a:cs typeface="Sensei"/>
                <a:sym typeface="Sensei"/>
              </a:rPr>
              <a:t>Veille technologique</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2504978">
            <a:off x="11230289" y="5658259"/>
            <a:ext cx="12058022" cy="8229600"/>
          </a:xfrm>
          <a:custGeom>
            <a:avLst/>
            <a:gdLst/>
            <a:ahLst/>
            <a:cxnLst/>
            <a:rect r="r" b="b" t="t" l="l"/>
            <a:pathLst>
              <a:path h="8229600" w="12058022">
                <a:moveTo>
                  <a:pt x="0" y="0"/>
                </a:moveTo>
                <a:lnTo>
                  <a:pt x="12058022" y="0"/>
                </a:lnTo>
                <a:lnTo>
                  <a:pt x="12058022" y="8229600"/>
                </a:lnTo>
                <a:lnTo>
                  <a:pt x="0" y="8229600"/>
                </a:lnTo>
                <a:lnTo>
                  <a:pt x="0" y="0"/>
                </a:lnTo>
                <a:close/>
              </a:path>
            </a:pathLst>
          </a:custGeom>
          <a:blipFill>
            <a:blip r:embed="rId2"/>
            <a:stretch>
              <a:fillRect l="0" t="0" r="0" b="0"/>
            </a:stretch>
          </a:blipFill>
        </p:spPr>
      </p:sp>
      <p:sp>
        <p:nvSpPr>
          <p:cNvPr name="Freeform 3" id="3"/>
          <p:cNvSpPr/>
          <p:nvPr/>
        </p:nvSpPr>
        <p:spPr>
          <a:xfrm flipH="false" flipV="false" rot="-1469151">
            <a:off x="-4033735" y="-2987292"/>
            <a:ext cx="11854043" cy="6786440"/>
          </a:xfrm>
          <a:custGeom>
            <a:avLst/>
            <a:gdLst/>
            <a:ahLst/>
            <a:cxnLst/>
            <a:rect r="r" b="b" t="t" l="l"/>
            <a:pathLst>
              <a:path h="6786440" w="11854043">
                <a:moveTo>
                  <a:pt x="0" y="0"/>
                </a:moveTo>
                <a:lnTo>
                  <a:pt x="11854044" y="0"/>
                </a:lnTo>
                <a:lnTo>
                  <a:pt x="11854044" y="6786439"/>
                </a:lnTo>
                <a:lnTo>
                  <a:pt x="0" y="6786439"/>
                </a:lnTo>
                <a:lnTo>
                  <a:pt x="0" y="0"/>
                </a:lnTo>
                <a:close/>
              </a:path>
            </a:pathLst>
          </a:custGeom>
          <a:blipFill>
            <a:blip r:embed="rId3"/>
            <a:stretch>
              <a:fillRect l="0" t="0" r="0" b="0"/>
            </a:stretch>
          </a:blipFill>
        </p:spPr>
      </p:sp>
      <p:sp>
        <p:nvSpPr>
          <p:cNvPr name="TextBox 4" id="4"/>
          <p:cNvSpPr txBox="true"/>
          <p:nvPr/>
        </p:nvSpPr>
        <p:spPr>
          <a:xfrm rot="0">
            <a:off x="3440148" y="2326739"/>
            <a:ext cx="10574664" cy="1607711"/>
          </a:xfrm>
          <a:prstGeom prst="rect">
            <a:avLst/>
          </a:prstGeom>
        </p:spPr>
        <p:txBody>
          <a:bodyPr anchor="t" rtlCol="false" tIns="0" lIns="0" bIns="0" rIns="0">
            <a:spAutoFit/>
          </a:bodyPr>
          <a:lstStyle/>
          <a:p>
            <a:pPr algn="ctr">
              <a:lnSpc>
                <a:spcPts val="11952"/>
              </a:lnSpc>
            </a:pPr>
            <a:r>
              <a:rPr lang="en-US" sz="12322">
                <a:solidFill>
                  <a:srgbClr val="48221F"/>
                </a:solidFill>
                <a:latin typeface="Sensei"/>
                <a:ea typeface="Sensei"/>
                <a:cs typeface="Sensei"/>
                <a:sym typeface="Sensei"/>
              </a:rPr>
              <a:t>CONCLUSION</a:t>
            </a:r>
          </a:p>
        </p:txBody>
      </p:sp>
      <p:sp>
        <p:nvSpPr>
          <p:cNvPr name="TextBox 5" id="5"/>
          <p:cNvSpPr txBox="true"/>
          <p:nvPr/>
        </p:nvSpPr>
        <p:spPr>
          <a:xfrm rot="0">
            <a:off x="3856668" y="4413870"/>
            <a:ext cx="9741625" cy="4955442"/>
          </a:xfrm>
          <a:prstGeom prst="rect">
            <a:avLst/>
          </a:prstGeom>
        </p:spPr>
        <p:txBody>
          <a:bodyPr anchor="t" rtlCol="false" tIns="0" lIns="0" bIns="0" rIns="0">
            <a:spAutoFit/>
          </a:bodyPr>
          <a:lstStyle/>
          <a:p>
            <a:pPr algn="ctr">
              <a:lnSpc>
                <a:spcPts val="4403"/>
              </a:lnSpc>
            </a:pPr>
            <a:r>
              <a:rPr lang="en-US" sz="2935">
                <a:solidFill>
                  <a:srgbClr val="613834"/>
                </a:solidFill>
                <a:latin typeface="Red Hat Display"/>
                <a:ea typeface="Red Hat Display"/>
                <a:cs typeface="Red Hat Display"/>
                <a:sym typeface="Red Hat Display"/>
              </a:rPr>
              <a:t>En conclusion, le projet Menu Maker offre une solution flexible et sécurisée pour les restaurateurs, leur permettant de créer et gérer leurs menus en ligne de manière simple. L'outil est conçu pour être accessible à tous, avec une interface intuitive et adaptée. En utilisant la méthode agile, le projet a été développé de manière itérative, garantissant une amélioration continue et une adaptation aux besoins des utilisateurs.</a:t>
            </a:r>
          </a:p>
          <a:p>
            <a:pPr algn="ctr">
              <a:lnSpc>
                <a:spcPts val="4403"/>
              </a:lnSpc>
            </a:pPr>
          </a:p>
        </p:txBody>
      </p:sp>
      <p:sp>
        <p:nvSpPr>
          <p:cNvPr name="TextBox 6" id="6"/>
          <p:cNvSpPr txBox="true"/>
          <p:nvPr/>
        </p:nvSpPr>
        <p:spPr>
          <a:xfrm rot="0">
            <a:off x="17816078" y="9748403"/>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15</a:t>
            </a:r>
          </a:p>
        </p:txBody>
      </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sp>
        <p:nvSpPr>
          <p:cNvPr name="Freeform 2" id="2"/>
          <p:cNvSpPr/>
          <p:nvPr/>
        </p:nvSpPr>
        <p:spPr>
          <a:xfrm flipH="false" flipV="false" rot="0">
            <a:off x="4132906" y="3804102"/>
            <a:ext cx="10022188" cy="8155556"/>
          </a:xfrm>
          <a:custGeom>
            <a:avLst/>
            <a:gdLst/>
            <a:ahLst/>
            <a:cxnLst/>
            <a:rect r="r" b="b" t="t" l="l"/>
            <a:pathLst>
              <a:path h="8155556" w="10022188">
                <a:moveTo>
                  <a:pt x="0" y="0"/>
                </a:moveTo>
                <a:lnTo>
                  <a:pt x="10022188" y="0"/>
                </a:lnTo>
                <a:lnTo>
                  <a:pt x="10022188" y="8155556"/>
                </a:lnTo>
                <a:lnTo>
                  <a:pt x="0" y="8155556"/>
                </a:lnTo>
                <a:lnTo>
                  <a:pt x="0" y="0"/>
                </a:lnTo>
                <a:close/>
              </a:path>
            </a:pathLst>
          </a:custGeom>
          <a:blipFill>
            <a:blip r:embed="rId2"/>
            <a:stretch>
              <a:fillRect l="0" t="0" r="0" b="0"/>
            </a:stretch>
          </a:blipFill>
        </p:spPr>
      </p:sp>
      <p:sp>
        <p:nvSpPr>
          <p:cNvPr name="TextBox 3" id="3"/>
          <p:cNvSpPr txBox="true"/>
          <p:nvPr/>
        </p:nvSpPr>
        <p:spPr>
          <a:xfrm rot="0">
            <a:off x="523161" y="1314450"/>
            <a:ext cx="17241679" cy="5968524"/>
          </a:xfrm>
          <a:prstGeom prst="rect">
            <a:avLst/>
          </a:prstGeom>
        </p:spPr>
        <p:txBody>
          <a:bodyPr anchor="t" rtlCol="false" tIns="0" lIns="0" bIns="0" rIns="0">
            <a:spAutoFit/>
          </a:bodyPr>
          <a:lstStyle/>
          <a:p>
            <a:pPr algn="ctr">
              <a:lnSpc>
                <a:spcPts val="12680"/>
              </a:lnSpc>
            </a:pPr>
            <a:r>
              <a:rPr lang="en-US" sz="13073">
                <a:solidFill>
                  <a:srgbClr val="613834"/>
                </a:solidFill>
                <a:latin typeface="Sensei"/>
                <a:ea typeface="Sensei"/>
                <a:cs typeface="Sensei"/>
                <a:sym typeface="Sensei"/>
              </a:rPr>
              <a:t>AVEZ VOUS DES QUESTIONS ?</a:t>
            </a:r>
          </a:p>
        </p:txBody>
      </p:sp>
      <p:sp>
        <p:nvSpPr>
          <p:cNvPr name="Freeform 4" id="4"/>
          <p:cNvSpPr/>
          <p:nvPr/>
        </p:nvSpPr>
        <p:spPr>
          <a:xfrm flipH="false" flipV="false" rot="7574667">
            <a:off x="12743141" y="5792567"/>
            <a:ext cx="4289553" cy="5287584"/>
          </a:xfrm>
          <a:custGeom>
            <a:avLst/>
            <a:gdLst/>
            <a:ahLst/>
            <a:cxnLst/>
            <a:rect r="r" b="b" t="t" l="l"/>
            <a:pathLst>
              <a:path h="5287584" w="4289553">
                <a:moveTo>
                  <a:pt x="0" y="0"/>
                </a:moveTo>
                <a:lnTo>
                  <a:pt x="4289553" y="0"/>
                </a:lnTo>
                <a:lnTo>
                  <a:pt x="4289553" y="5287585"/>
                </a:lnTo>
                <a:lnTo>
                  <a:pt x="0" y="5287585"/>
                </a:lnTo>
                <a:lnTo>
                  <a:pt x="0" y="0"/>
                </a:lnTo>
                <a:close/>
              </a:path>
            </a:pathLst>
          </a:custGeom>
          <a:blipFill>
            <a:blip r:embed="rId3"/>
            <a:stretch>
              <a:fillRect l="0" t="0" r="0" b="0"/>
            </a:stretch>
          </a:blipFill>
        </p:spPr>
      </p:sp>
      <p:sp>
        <p:nvSpPr>
          <p:cNvPr name="Freeform 5" id="5"/>
          <p:cNvSpPr/>
          <p:nvPr/>
        </p:nvSpPr>
        <p:spPr>
          <a:xfrm flipH="false" flipV="false" rot="8554180">
            <a:off x="-910298" y="6538981"/>
            <a:ext cx="7420384" cy="4860352"/>
          </a:xfrm>
          <a:custGeom>
            <a:avLst/>
            <a:gdLst/>
            <a:ahLst/>
            <a:cxnLst/>
            <a:rect r="r" b="b" t="t" l="l"/>
            <a:pathLst>
              <a:path h="4860352" w="7420384">
                <a:moveTo>
                  <a:pt x="0" y="0"/>
                </a:moveTo>
                <a:lnTo>
                  <a:pt x="7420384" y="0"/>
                </a:lnTo>
                <a:lnTo>
                  <a:pt x="7420384" y="4860352"/>
                </a:lnTo>
                <a:lnTo>
                  <a:pt x="0" y="4860352"/>
                </a:lnTo>
                <a:lnTo>
                  <a:pt x="0" y="0"/>
                </a:lnTo>
                <a:close/>
              </a:path>
            </a:pathLst>
          </a:custGeom>
          <a:blipFill>
            <a:blip r:embed="rId4"/>
            <a:stretch>
              <a:fillRect l="0" t="0" r="0" b="0"/>
            </a:stretch>
          </a:blipFill>
        </p:spPr>
      </p:sp>
      <p:sp>
        <p:nvSpPr>
          <p:cNvPr name="TextBox 6" id="6"/>
          <p:cNvSpPr txBox="true"/>
          <p:nvPr/>
        </p:nvSpPr>
        <p:spPr>
          <a:xfrm rot="0">
            <a:off x="17816078" y="9748403"/>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16</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sp>
        <p:nvSpPr>
          <p:cNvPr name="Freeform 2" id="2"/>
          <p:cNvSpPr/>
          <p:nvPr/>
        </p:nvSpPr>
        <p:spPr>
          <a:xfrm flipH="false" flipV="false" rot="0">
            <a:off x="10079364" y="1028700"/>
            <a:ext cx="6758559" cy="8229600"/>
          </a:xfrm>
          <a:custGeom>
            <a:avLst/>
            <a:gdLst/>
            <a:ahLst/>
            <a:cxnLst/>
            <a:rect r="r" b="b" t="t" l="l"/>
            <a:pathLst>
              <a:path h="8229600" w="6758559">
                <a:moveTo>
                  <a:pt x="0" y="0"/>
                </a:moveTo>
                <a:lnTo>
                  <a:pt x="6758559" y="0"/>
                </a:lnTo>
                <a:lnTo>
                  <a:pt x="6758559" y="8229600"/>
                </a:lnTo>
                <a:lnTo>
                  <a:pt x="0" y="8229600"/>
                </a:lnTo>
                <a:lnTo>
                  <a:pt x="0" y="0"/>
                </a:lnTo>
                <a:close/>
              </a:path>
            </a:pathLst>
          </a:custGeom>
          <a:blipFill>
            <a:blip r:embed="rId2"/>
            <a:stretch>
              <a:fillRect l="0" t="0" r="0" b="0"/>
            </a:stretch>
          </a:blipFill>
        </p:spPr>
      </p:sp>
      <p:sp>
        <p:nvSpPr>
          <p:cNvPr name="TextBox 3" id="3"/>
          <p:cNvSpPr txBox="true"/>
          <p:nvPr/>
        </p:nvSpPr>
        <p:spPr>
          <a:xfrm rot="0">
            <a:off x="1028700" y="2194519"/>
            <a:ext cx="8255677" cy="1535959"/>
          </a:xfrm>
          <a:prstGeom prst="rect">
            <a:avLst/>
          </a:prstGeom>
        </p:spPr>
        <p:txBody>
          <a:bodyPr anchor="t" rtlCol="false" tIns="0" lIns="0" bIns="0" rIns="0">
            <a:spAutoFit/>
          </a:bodyPr>
          <a:lstStyle/>
          <a:p>
            <a:pPr algn="ctr">
              <a:lnSpc>
                <a:spcPts val="11467"/>
              </a:lnSpc>
            </a:pPr>
            <a:r>
              <a:rPr lang="en-US" sz="11822">
                <a:solidFill>
                  <a:srgbClr val="613834"/>
                </a:solidFill>
                <a:latin typeface="Sensei"/>
                <a:ea typeface="Sensei"/>
                <a:cs typeface="Sensei"/>
                <a:sym typeface="Sensei"/>
              </a:rPr>
              <a:t>SOMMAIRE</a:t>
            </a:r>
          </a:p>
        </p:txBody>
      </p:sp>
      <p:sp>
        <p:nvSpPr>
          <p:cNvPr name="TextBox 4" id="4"/>
          <p:cNvSpPr txBox="true"/>
          <p:nvPr/>
        </p:nvSpPr>
        <p:spPr>
          <a:xfrm rot="0">
            <a:off x="211445" y="4396491"/>
            <a:ext cx="9867919" cy="6078133"/>
          </a:xfrm>
          <a:prstGeom prst="rect">
            <a:avLst/>
          </a:prstGeom>
        </p:spPr>
        <p:txBody>
          <a:bodyPr anchor="t" rtlCol="false" tIns="0" lIns="0" bIns="0" rIns="0">
            <a:spAutoFit/>
          </a:bodyPr>
          <a:lstStyle/>
          <a:p>
            <a:pPr algn="l" marL="1183988" indent="-591994" lvl="1">
              <a:lnSpc>
                <a:spcPts val="5319"/>
              </a:lnSpc>
              <a:buAutoNum type="arabicPeriod" startAt="1"/>
            </a:pPr>
            <a:r>
              <a:rPr lang="en-US" sz="5483">
                <a:solidFill>
                  <a:srgbClr val="613834"/>
                </a:solidFill>
                <a:latin typeface="Sensei"/>
                <a:ea typeface="Sensei"/>
                <a:cs typeface="Sensei"/>
                <a:sym typeface="Sensei"/>
              </a:rPr>
              <a:t>  Contexte du projet</a:t>
            </a:r>
          </a:p>
          <a:p>
            <a:pPr algn="l">
              <a:lnSpc>
                <a:spcPts val="5319"/>
              </a:lnSpc>
            </a:pPr>
            <a:r>
              <a:rPr lang="en-US" sz="5483">
                <a:solidFill>
                  <a:srgbClr val="613834"/>
                </a:solidFill>
                <a:latin typeface="Sensei"/>
                <a:ea typeface="Sensei"/>
                <a:cs typeface="Sensei"/>
                <a:sym typeface="Sensei"/>
              </a:rPr>
              <a:t>   2.  </a:t>
            </a:r>
            <a:r>
              <a:rPr lang="en-US" sz="5483">
                <a:solidFill>
                  <a:srgbClr val="613834"/>
                </a:solidFill>
                <a:latin typeface="Sensei"/>
                <a:ea typeface="Sensei"/>
                <a:cs typeface="Sensei"/>
                <a:sym typeface="Sensei"/>
              </a:rPr>
              <a:t>Aperçu de la maquette</a:t>
            </a:r>
          </a:p>
          <a:p>
            <a:pPr algn="l">
              <a:lnSpc>
                <a:spcPts val="5319"/>
              </a:lnSpc>
            </a:pPr>
            <a:r>
              <a:rPr lang="en-US" sz="5483">
                <a:solidFill>
                  <a:srgbClr val="613834"/>
                </a:solidFill>
                <a:latin typeface="Sensei"/>
                <a:ea typeface="Sensei"/>
                <a:cs typeface="Sensei"/>
                <a:sym typeface="Sensei"/>
              </a:rPr>
              <a:t>   3.  </a:t>
            </a:r>
            <a:r>
              <a:rPr lang="en-US" sz="5483">
                <a:solidFill>
                  <a:srgbClr val="613834"/>
                </a:solidFill>
                <a:latin typeface="Sensei"/>
                <a:ea typeface="Sensei"/>
                <a:cs typeface="Sensei"/>
                <a:sym typeface="Sensei"/>
              </a:rPr>
              <a:t>Méthodologie utilisée</a:t>
            </a:r>
          </a:p>
          <a:p>
            <a:pPr algn="l">
              <a:lnSpc>
                <a:spcPts val="5319"/>
              </a:lnSpc>
            </a:pPr>
            <a:r>
              <a:rPr lang="en-US" sz="5483">
                <a:solidFill>
                  <a:srgbClr val="613834"/>
                </a:solidFill>
                <a:latin typeface="Sensei"/>
                <a:ea typeface="Sensei"/>
                <a:cs typeface="Sensei"/>
                <a:sym typeface="Sensei"/>
              </a:rPr>
              <a:t>   4.  </a:t>
            </a:r>
            <a:r>
              <a:rPr lang="en-US" sz="5483">
                <a:solidFill>
                  <a:srgbClr val="613834"/>
                </a:solidFill>
                <a:latin typeface="Sensei"/>
                <a:ea typeface="Sensei"/>
                <a:cs typeface="Sensei"/>
                <a:sym typeface="Sensei"/>
              </a:rPr>
              <a:t>Tableau Kanban</a:t>
            </a:r>
          </a:p>
          <a:p>
            <a:pPr algn="l">
              <a:lnSpc>
                <a:spcPts val="5319"/>
              </a:lnSpc>
            </a:pPr>
            <a:r>
              <a:rPr lang="en-US" sz="5483">
                <a:solidFill>
                  <a:srgbClr val="613834"/>
                </a:solidFill>
                <a:latin typeface="Sensei"/>
                <a:ea typeface="Sensei"/>
                <a:cs typeface="Sensei"/>
                <a:sym typeface="Sensei"/>
              </a:rPr>
              <a:t>   5.  </a:t>
            </a:r>
            <a:r>
              <a:rPr lang="en-US" sz="5483">
                <a:solidFill>
                  <a:srgbClr val="613834"/>
                </a:solidFill>
                <a:latin typeface="Sensei"/>
                <a:ea typeface="Sensei"/>
                <a:cs typeface="Sensei"/>
                <a:sym typeface="Sensei"/>
              </a:rPr>
              <a:t>Spécifications techniques</a:t>
            </a:r>
          </a:p>
          <a:p>
            <a:pPr algn="l">
              <a:lnSpc>
                <a:spcPts val="5319"/>
              </a:lnSpc>
            </a:pPr>
            <a:r>
              <a:rPr lang="en-US" sz="5483">
                <a:solidFill>
                  <a:srgbClr val="613834"/>
                </a:solidFill>
                <a:latin typeface="Sensei"/>
                <a:ea typeface="Sensei"/>
                <a:cs typeface="Sensei"/>
                <a:sym typeface="Sensei"/>
              </a:rPr>
              <a:t>   6.  </a:t>
            </a:r>
            <a:r>
              <a:rPr lang="en-US" sz="5483">
                <a:solidFill>
                  <a:srgbClr val="613834"/>
                </a:solidFill>
                <a:latin typeface="Sensei"/>
                <a:ea typeface="Sensei"/>
                <a:cs typeface="Sensei"/>
                <a:sym typeface="Sensei"/>
              </a:rPr>
              <a:t>Veille technologique</a:t>
            </a:r>
          </a:p>
          <a:p>
            <a:pPr algn="l">
              <a:lnSpc>
                <a:spcPts val="5319"/>
              </a:lnSpc>
            </a:pPr>
            <a:r>
              <a:rPr lang="en-US" sz="5483">
                <a:solidFill>
                  <a:srgbClr val="613834"/>
                </a:solidFill>
                <a:latin typeface="Sensei"/>
                <a:ea typeface="Sensei"/>
                <a:cs typeface="Sensei"/>
                <a:sym typeface="Sensei"/>
              </a:rPr>
              <a:t>   7.  </a:t>
            </a:r>
            <a:r>
              <a:rPr lang="en-US" sz="5483">
                <a:solidFill>
                  <a:srgbClr val="613834"/>
                </a:solidFill>
                <a:latin typeface="Sensei"/>
                <a:ea typeface="Sensei"/>
                <a:cs typeface="Sensei"/>
                <a:sym typeface="Sensei"/>
              </a:rPr>
              <a:t>Conclusion </a:t>
            </a:r>
          </a:p>
          <a:p>
            <a:pPr algn="l">
              <a:lnSpc>
                <a:spcPts val="5319"/>
              </a:lnSpc>
            </a:pPr>
            <a:r>
              <a:rPr lang="en-US" sz="5483">
                <a:solidFill>
                  <a:srgbClr val="613834"/>
                </a:solidFill>
                <a:latin typeface="Sensei"/>
                <a:ea typeface="Sensei"/>
                <a:cs typeface="Sensei"/>
                <a:sym typeface="Sensei"/>
              </a:rPr>
              <a:t>   8.  </a:t>
            </a:r>
            <a:r>
              <a:rPr lang="en-US" sz="5483">
                <a:solidFill>
                  <a:srgbClr val="613834"/>
                </a:solidFill>
                <a:latin typeface="Sensei"/>
                <a:ea typeface="Sensei"/>
                <a:cs typeface="Sensei"/>
                <a:sym typeface="Sensei"/>
              </a:rPr>
              <a:t>Questions</a:t>
            </a:r>
          </a:p>
          <a:p>
            <a:pPr algn="l">
              <a:lnSpc>
                <a:spcPts val="5513"/>
              </a:lnSpc>
            </a:pPr>
          </a:p>
        </p:txBody>
      </p:sp>
      <p:sp>
        <p:nvSpPr>
          <p:cNvPr name="TextBox 5" id="5"/>
          <p:cNvSpPr txBox="true"/>
          <p:nvPr/>
        </p:nvSpPr>
        <p:spPr>
          <a:xfrm rot="0">
            <a:off x="17816078" y="9491428"/>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2</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grpSp>
        <p:nvGrpSpPr>
          <p:cNvPr name="Group 2" id="2"/>
          <p:cNvGrpSpPr/>
          <p:nvPr/>
        </p:nvGrpSpPr>
        <p:grpSpPr>
          <a:xfrm rot="0">
            <a:off x="7898069" y="0"/>
            <a:ext cx="10389931" cy="10287000"/>
            <a:chOff x="0" y="0"/>
            <a:chExt cx="13853241" cy="13716000"/>
          </a:xfrm>
        </p:grpSpPr>
        <p:pic>
          <p:nvPicPr>
            <p:cNvPr name="Picture 3" id="3"/>
            <p:cNvPicPr>
              <a:picLocks noChangeAspect="true"/>
            </p:cNvPicPr>
            <p:nvPr/>
          </p:nvPicPr>
          <p:blipFill>
            <a:blip r:embed="rId2"/>
            <a:srcRect l="3400" t="0" r="29265" b="0"/>
            <a:stretch>
              <a:fillRect/>
            </a:stretch>
          </p:blipFill>
          <p:spPr>
            <a:xfrm flipH="false" flipV="false">
              <a:off x="0" y="0"/>
              <a:ext cx="13853241" cy="13716000"/>
            </a:xfrm>
            <a:prstGeom prst="rect">
              <a:avLst/>
            </a:prstGeom>
          </p:spPr>
        </p:pic>
      </p:grpSp>
      <p:sp>
        <p:nvSpPr>
          <p:cNvPr name="TextBox 4" id="4"/>
          <p:cNvSpPr txBox="true"/>
          <p:nvPr/>
        </p:nvSpPr>
        <p:spPr>
          <a:xfrm rot="0">
            <a:off x="467904" y="755285"/>
            <a:ext cx="5872876" cy="651606"/>
          </a:xfrm>
          <a:prstGeom prst="rect">
            <a:avLst/>
          </a:prstGeom>
        </p:spPr>
        <p:txBody>
          <a:bodyPr anchor="t" rtlCol="false" tIns="0" lIns="0" bIns="0" rIns="0">
            <a:spAutoFit/>
          </a:bodyPr>
          <a:lstStyle/>
          <a:p>
            <a:pPr algn="l">
              <a:lnSpc>
                <a:spcPts val="4874"/>
              </a:lnSpc>
            </a:pPr>
            <a:r>
              <a:rPr lang="en-US" sz="5025">
                <a:solidFill>
                  <a:srgbClr val="613834"/>
                </a:solidFill>
                <a:latin typeface="Sensei"/>
                <a:ea typeface="Sensei"/>
                <a:cs typeface="Sensei"/>
                <a:sym typeface="Sensei"/>
              </a:rPr>
              <a:t>Contexte du projet</a:t>
            </a:r>
          </a:p>
        </p:txBody>
      </p:sp>
      <p:sp>
        <p:nvSpPr>
          <p:cNvPr name="TextBox 5" id="5"/>
          <p:cNvSpPr txBox="true"/>
          <p:nvPr/>
        </p:nvSpPr>
        <p:spPr>
          <a:xfrm rot="0">
            <a:off x="467904" y="1926981"/>
            <a:ext cx="5872876" cy="1640742"/>
          </a:xfrm>
          <a:prstGeom prst="rect">
            <a:avLst/>
          </a:prstGeom>
        </p:spPr>
        <p:txBody>
          <a:bodyPr anchor="t" rtlCol="false" tIns="0" lIns="0" bIns="0" rIns="0">
            <a:spAutoFit/>
          </a:bodyPr>
          <a:lstStyle/>
          <a:p>
            <a:pPr algn="l">
              <a:lnSpc>
                <a:spcPts val="4403"/>
              </a:lnSpc>
            </a:pPr>
            <a:r>
              <a:rPr lang="en-US" sz="2935" b="true">
                <a:solidFill>
                  <a:srgbClr val="613834"/>
                </a:solidFill>
                <a:latin typeface="Red Hat Display Bold"/>
                <a:ea typeface="Red Hat Display Bold"/>
                <a:cs typeface="Red Hat Display Bold"/>
                <a:sym typeface="Red Hat Display Bold"/>
              </a:rPr>
              <a:t>Menu Maker</a:t>
            </a:r>
            <a:r>
              <a:rPr lang="en-US" sz="2935">
                <a:solidFill>
                  <a:srgbClr val="613834"/>
                </a:solidFill>
                <a:latin typeface="Red Hat Display"/>
                <a:ea typeface="Red Hat Display"/>
                <a:cs typeface="Red Hat Display"/>
                <a:sym typeface="Red Hat Display"/>
              </a:rPr>
              <a:t> : Un outil web innovant et dynamique pour les restaurateurs</a:t>
            </a:r>
          </a:p>
        </p:txBody>
      </p:sp>
      <p:sp>
        <p:nvSpPr>
          <p:cNvPr name="TextBox 6" id="6"/>
          <p:cNvSpPr txBox="true"/>
          <p:nvPr/>
        </p:nvSpPr>
        <p:spPr>
          <a:xfrm rot="0">
            <a:off x="812144" y="4423204"/>
            <a:ext cx="5184396" cy="670759"/>
          </a:xfrm>
          <a:prstGeom prst="rect">
            <a:avLst/>
          </a:prstGeom>
        </p:spPr>
        <p:txBody>
          <a:bodyPr anchor="t" rtlCol="false" tIns="0" lIns="0" bIns="0" rIns="0">
            <a:spAutoFit/>
          </a:bodyPr>
          <a:lstStyle/>
          <a:p>
            <a:pPr algn="ctr">
              <a:lnSpc>
                <a:spcPts val="5554"/>
              </a:lnSpc>
              <a:spcBef>
                <a:spcPct val="0"/>
              </a:spcBef>
            </a:pPr>
          </a:p>
        </p:txBody>
      </p:sp>
      <p:sp>
        <p:nvSpPr>
          <p:cNvPr name="TextBox 7" id="7"/>
          <p:cNvSpPr txBox="true"/>
          <p:nvPr/>
        </p:nvSpPr>
        <p:spPr>
          <a:xfrm rot="0">
            <a:off x="467904" y="4664094"/>
            <a:ext cx="5872876" cy="3082861"/>
          </a:xfrm>
          <a:prstGeom prst="rect">
            <a:avLst/>
          </a:prstGeom>
        </p:spPr>
        <p:txBody>
          <a:bodyPr anchor="t" rtlCol="false" tIns="0" lIns="0" bIns="0" rIns="0">
            <a:spAutoFit/>
          </a:bodyPr>
          <a:lstStyle/>
          <a:p>
            <a:pPr algn="l">
              <a:lnSpc>
                <a:spcPts val="4116"/>
              </a:lnSpc>
            </a:pPr>
            <a:r>
              <a:rPr lang="en-US" sz="2940" b="true">
                <a:solidFill>
                  <a:srgbClr val="613834"/>
                </a:solidFill>
                <a:latin typeface="Red Hat Display Bold"/>
                <a:ea typeface="Red Hat Display Bold"/>
                <a:cs typeface="Red Hat Display Bold"/>
                <a:sym typeface="Red Hat Display Bold"/>
              </a:rPr>
              <a:t>Objectif principal </a:t>
            </a:r>
            <a:r>
              <a:rPr lang="en-US" sz="2940">
                <a:solidFill>
                  <a:srgbClr val="613834"/>
                </a:solidFill>
                <a:latin typeface="Red Hat Display"/>
                <a:ea typeface="Red Hat Display"/>
                <a:cs typeface="Red Hat Display"/>
                <a:sym typeface="Red Hat Display"/>
              </a:rPr>
              <a:t>:</a:t>
            </a:r>
          </a:p>
          <a:p>
            <a:pPr algn="l" marL="634746" indent="-317373" lvl="1">
              <a:lnSpc>
                <a:spcPts val="4116"/>
              </a:lnSpc>
              <a:buFont typeface="Arial"/>
              <a:buChar char="•"/>
            </a:pPr>
            <a:r>
              <a:rPr lang="en-US" sz="2940">
                <a:solidFill>
                  <a:srgbClr val="613834"/>
                </a:solidFill>
                <a:latin typeface="Red Hat Display"/>
                <a:ea typeface="Red Hat Display"/>
                <a:cs typeface="Red Hat Display"/>
                <a:sym typeface="Red Hat Display"/>
              </a:rPr>
              <a:t>L’entreprise souhaite réaliser un outil qui permettra à ses clients restaurateurs de publier et de choisir par eux même la mise en forme de leurs menus.</a:t>
            </a:r>
          </a:p>
        </p:txBody>
      </p:sp>
      <p:sp>
        <p:nvSpPr>
          <p:cNvPr name="TextBox 8" id="8"/>
          <p:cNvSpPr txBox="true"/>
          <p:nvPr/>
        </p:nvSpPr>
        <p:spPr>
          <a:xfrm rot="0">
            <a:off x="17816078" y="9491428"/>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3</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FFD2A2"/>
        </a:solidFill>
      </p:bgPr>
    </p:bg>
    <p:spTree>
      <p:nvGrpSpPr>
        <p:cNvPr id="1" name=""/>
        <p:cNvGrpSpPr/>
        <p:nvPr/>
      </p:nvGrpSpPr>
      <p:grpSpPr>
        <a:xfrm>
          <a:off x="0" y="0"/>
          <a:ext cx="0" cy="0"/>
          <a:chOff x="0" y="0"/>
          <a:chExt cx="0" cy="0"/>
        </a:xfrm>
      </p:grpSpPr>
      <p:sp>
        <p:nvSpPr>
          <p:cNvPr name="Freeform 2" id="2"/>
          <p:cNvSpPr/>
          <p:nvPr/>
        </p:nvSpPr>
        <p:spPr>
          <a:xfrm flipH="false" flipV="false" rot="0">
            <a:off x="0" y="2067982"/>
            <a:ext cx="18288000" cy="2560320"/>
          </a:xfrm>
          <a:custGeom>
            <a:avLst/>
            <a:gdLst/>
            <a:ahLst/>
            <a:cxnLst/>
            <a:rect r="r" b="b" t="t" l="l"/>
            <a:pathLst>
              <a:path h="2560320" w="18288000">
                <a:moveTo>
                  <a:pt x="0" y="0"/>
                </a:moveTo>
                <a:lnTo>
                  <a:pt x="18288000" y="0"/>
                </a:lnTo>
                <a:lnTo>
                  <a:pt x="18288000" y="2560320"/>
                </a:lnTo>
                <a:lnTo>
                  <a:pt x="0" y="2560320"/>
                </a:lnTo>
                <a:lnTo>
                  <a:pt x="0" y="0"/>
                </a:lnTo>
                <a:close/>
              </a:path>
            </a:pathLst>
          </a:custGeom>
          <a:blipFill>
            <a:blip r:embed="rId2"/>
            <a:stretch>
              <a:fillRect l="0" t="0" r="0" b="0"/>
            </a:stretch>
          </a:blipFill>
        </p:spPr>
      </p:sp>
      <p:sp>
        <p:nvSpPr>
          <p:cNvPr name="TextBox 3" id="3"/>
          <p:cNvSpPr txBox="true"/>
          <p:nvPr/>
        </p:nvSpPr>
        <p:spPr>
          <a:xfrm rot="0">
            <a:off x="5122069" y="133350"/>
            <a:ext cx="8043862" cy="797995"/>
          </a:xfrm>
          <a:prstGeom prst="rect">
            <a:avLst/>
          </a:prstGeom>
        </p:spPr>
        <p:txBody>
          <a:bodyPr anchor="t" rtlCol="false" tIns="0" lIns="0" bIns="0" rIns="0">
            <a:spAutoFit/>
          </a:bodyPr>
          <a:lstStyle/>
          <a:p>
            <a:pPr algn="ctr">
              <a:lnSpc>
                <a:spcPts val="5939"/>
              </a:lnSpc>
            </a:pPr>
            <a:r>
              <a:rPr lang="en-US" sz="6123">
                <a:solidFill>
                  <a:srgbClr val="613834"/>
                </a:solidFill>
                <a:latin typeface="Sensei"/>
                <a:ea typeface="Sensei"/>
                <a:cs typeface="Sensei"/>
                <a:sym typeface="Sensei"/>
              </a:rPr>
              <a:t>APERÇU DE LA MAQUETTE</a:t>
            </a:r>
          </a:p>
        </p:txBody>
      </p:sp>
      <p:sp>
        <p:nvSpPr>
          <p:cNvPr name="TextBox 4" id="4"/>
          <p:cNvSpPr txBox="true"/>
          <p:nvPr/>
        </p:nvSpPr>
        <p:spPr>
          <a:xfrm rot="0">
            <a:off x="17816078" y="9491428"/>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4</a:t>
            </a:r>
          </a:p>
        </p:txBody>
      </p:sp>
      <p:sp>
        <p:nvSpPr>
          <p:cNvPr name="TextBox 5" id="5"/>
          <p:cNvSpPr txBox="true"/>
          <p:nvPr/>
        </p:nvSpPr>
        <p:spPr>
          <a:xfrm rot="0">
            <a:off x="0" y="4727834"/>
            <a:ext cx="17474248" cy="976630"/>
          </a:xfrm>
          <a:prstGeom prst="rect">
            <a:avLst/>
          </a:prstGeom>
        </p:spPr>
        <p:txBody>
          <a:bodyPr anchor="t" rtlCol="false" tIns="0" lIns="0" bIns="0" rIns="0">
            <a:spAutoFit/>
          </a:bodyPr>
          <a:lstStyle/>
          <a:p>
            <a:pPr algn="l" marL="604523" indent="-302261" lvl="1">
              <a:lnSpc>
                <a:spcPts val="3920"/>
              </a:lnSpc>
              <a:buFont typeface="Arial"/>
              <a:buChar char="•"/>
            </a:pPr>
            <a:r>
              <a:rPr lang="en-US" sz="2800">
                <a:solidFill>
                  <a:srgbClr val="613834"/>
                </a:solidFill>
                <a:latin typeface="Open Sans"/>
                <a:ea typeface="Open Sans"/>
                <a:cs typeface="Open Sans"/>
                <a:sym typeface="Open Sans"/>
              </a:rPr>
              <a:t>Cette maquette à été soigneusement élaborée dans le but de fournir à l’utilisateur une éxpérience fluide et agréable lors de la création de menus personalisés</a:t>
            </a:r>
          </a:p>
        </p:txBody>
      </p:sp>
      <p:sp>
        <p:nvSpPr>
          <p:cNvPr name="TextBox 6" id="6"/>
          <p:cNvSpPr txBox="true"/>
          <p:nvPr/>
        </p:nvSpPr>
        <p:spPr>
          <a:xfrm rot="0">
            <a:off x="0" y="6576313"/>
            <a:ext cx="18288000" cy="976630"/>
          </a:xfrm>
          <a:prstGeom prst="rect">
            <a:avLst/>
          </a:prstGeom>
        </p:spPr>
        <p:txBody>
          <a:bodyPr anchor="t" rtlCol="false" tIns="0" lIns="0" bIns="0" rIns="0">
            <a:spAutoFit/>
          </a:bodyPr>
          <a:lstStyle/>
          <a:p>
            <a:pPr algn="l" marL="604523" indent="-302261" lvl="1">
              <a:lnSpc>
                <a:spcPts val="3920"/>
              </a:lnSpc>
              <a:buFont typeface="Arial"/>
              <a:buChar char="•"/>
            </a:pPr>
            <a:r>
              <a:rPr lang="en-US" sz="2800">
                <a:solidFill>
                  <a:srgbClr val="613834"/>
                </a:solidFill>
                <a:latin typeface="Open Sans"/>
                <a:ea typeface="Open Sans"/>
                <a:cs typeface="Open Sans"/>
                <a:sym typeface="Open Sans"/>
              </a:rPr>
              <a:t>L’accent a été mis sur l’accessibilité et la facilité de navigatiion, en concevant une interface intuitive qui permet à l’utilisateur de se connecter sur sa tâche sans être perturbé par des éléments complexes.</a:t>
            </a:r>
          </a:p>
        </p:txBody>
      </p:sp>
      <p:sp>
        <p:nvSpPr>
          <p:cNvPr name="TextBox 7" id="7"/>
          <p:cNvSpPr txBox="true"/>
          <p:nvPr/>
        </p:nvSpPr>
        <p:spPr>
          <a:xfrm rot="0">
            <a:off x="0" y="8493760"/>
            <a:ext cx="17816078" cy="1471930"/>
          </a:xfrm>
          <a:prstGeom prst="rect">
            <a:avLst/>
          </a:prstGeom>
        </p:spPr>
        <p:txBody>
          <a:bodyPr anchor="t" rtlCol="false" tIns="0" lIns="0" bIns="0" rIns="0">
            <a:spAutoFit/>
          </a:bodyPr>
          <a:lstStyle/>
          <a:p>
            <a:pPr algn="l" marL="604523" indent="-302261" lvl="1">
              <a:lnSpc>
                <a:spcPts val="3920"/>
              </a:lnSpc>
              <a:buFont typeface="Arial"/>
              <a:buChar char="•"/>
            </a:pPr>
            <a:r>
              <a:rPr lang="en-US" sz="2800">
                <a:solidFill>
                  <a:srgbClr val="613834"/>
                </a:solidFill>
                <a:latin typeface="Open Sans"/>
                <a:ea typeface="Open Sans"/>
                <a:cs typeface="Open Sans"/>
                <a:sym typeface="Open Sans"/>
              </a:rPr>
              <a:t>En évitant la multiplication des intervenants dans le processus de création de menus, il a été choisi d’adopter une approche centrée sur une seule interface, offrant aunsi une expérience unifiée et simplifiée pour l’utilisateur.</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773388" y="1761721"/>
            <a:ext cx="8375924" cy="6763559"/>
          </a:xfrm>
          <a:custGeom>
            <a:avLst/>
            <a:gdLst/>
            <a:ahLst/>
            <a:cxnLst/>
            <a:rect r="r" b="b" t="t" l="l"/>
            <a:pathLst>
              <a:path h="6763559" w="8375924">
                <a:moveTo>
                  <a:pt x="0" y="0"/>
                </a:moveTo>
                <a:lnTo>
                  <a:pt x="8375924" y="0"/>
                </a:lnTo>
                <a:lnTo>
                  <a:pt x="8375924" y="6763558"/>
                </a:lnTo>
                <a:lnTo>
                  <a:pt x="0" y="6763558"/>
                </a:lnTo>
                <a:lnTo>
                  <a:pt x="0" y="0"/>
                </a:lnTo>
                <a:close/>
              </a:path>
            </a:pathLst>
          </a:custGeom>
          <a:blipFill>
            <a:blip r:embed="rId2"/>
            <a:stretch>
              <a:fillRect l="0" t="0" r="0" b="0"/>
            </a:stretch>
          </a:blipFill>
        </p:spPr>
      </p:sp>
      <p:sp>
        <p:nvSpPr>
          <p:cNvPr name="Freeform 3" id="3"/>
          <p:cNvSpPr/>
          <p:nvPr/>
        </p:nvSpPr>
        <p:spPr>
          <a:xfrm flipH="false" flipV="false" rot="0">
            <a:off x="5115102" y="4339534"/>
            <a:ext cx="3743350" cy="4185746"/>
          </a:xfrm>
          <a:custGeom>
            <a:avLst/>
            <a:gdLst/>
            <a:ahLst/>
            <a:cxnLst/>
            <a:rect r="r" b="b" t="t" l="l"/>
            <a:pathLst>
              <a:path h="4185746" w="3743350">
                <a:moveTo>
                  <a:pt x="0" y="0"/>
                </a:moveTo>
                <a:lnTo>
                  <a:pt x="3743350" y="0"/>
                </a:lnTo>
                <a:lnTo>
                  <a:pt x="3743350" y="4185745"/>
                </a:lnTo>
                <a:lnTo>
                  <a:pt x="0" y="4185745"/>
                </a:lnTo>
                <a:lnTo>
                  <a:pt x="0" y="0"/>
                </a:lnTo>
                <a:close/>
              </a:path>
            </a:pathLst>
          </a:custGeom>
          <a:blipFill>
            <a:blip r:embed="rId3"/>
            <a:stretch>
              <a:fillRect l="0" t="0" r="0" b="0"/>
            </a:stretch>
          </a:blipFill>
          <a:ln w="38100" cap="sq">
            <a:solidFill>
              <a:srgbClr val="FF3131"/>
            </a:solidFill>
            <a:prstDash val="solid"/>
            <a:miter/>
          </a:ln>
        </p:spPr>
      </p:sp>
      <p:sp>
        <p:nvSpPr>
          <p:cNvPr name="Freeform 4" id="4"/>
          <p:cNvSpPr/>
          <p:nvPr/>
        </p:nvSpPr>
        <p:spPr>
          <a:xfrm flipH="false" flipV="false" rot="5400000">
            <a:off x="4569853" y="3680919"/>
            <a:ext cx="531421" cy="559078"/>
          </a:xfrm>
          <a:custGeom>
            <a:avLst/>
            <a:gdLst/>
            <a:ahLst/>
            <a:cxnLst/>
            <a:rect r="r" b="b" t="t" l="l"/>
            <a:pathLst>
              <a:path h="559078" w="531421">
                <a:moveTo>
                  <a:pt x="0" y="0"/>
                </a:moveTo>
                <a:lnTo>
                  <a:pt x="531421" y="0"/>
                </a:lnTo>
                <a:lnTo>
                  <a:pt x="531421" y="559078"/>
                </a:lnTo>
                <a:lnTo>
                  <a:pt x="0" y="559078"/>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5" id="5"/>
          <p:cNvSpPr/>
          <p:nvPr/>
        </p:nvSpPr>
        <p:spPr>
          <a:xfrm flipH="false" flipV="false" rot="-4817585">
            <a:off x="4219820" y="7366128"/>
            <a:ext cx="672410" cy="707404"/>
          </a:xfrm>
          <a:custGeom>
            <a:avLst/>
            <a:gdLst/>
            <a:ahLst/>
            <a:cxnLst/>
            <a:rect r="r" b="b" t="t" l="l"/>
            <a:pathLst>
              <a:path h="707404" w="672410">
                <a:moveTo>
                  <a:pt x="0" y="0"/>
                </a:moveTo>
                <a:lnTo>
                  <a:pt x="672410" y="0"/>
                </a:lnTo>
                <a:lnTo>
                  <a:pt x="672410" y="707404"/>
                </a:lnTo>
                <a:lnTo>
                  <a:pt x="0" y="707404"/>
                </a:lnTo>
                <a:lnTo>
                  <a:pt x="0" y="0"/>
                </a:lnTo>
                <a:close/>
              </a:path>
            </a:pathLst>
          </a:custGeom>
          <a:blipFill>
            <a:blip r:embed="rId4">
              <a:extLst>
                <a:ext uri="{96DAC541-7B7A-43D3-8B79-37D633B846F1}">
                  <asvg:svgBlip xmlns:asvg="http://schemas.microsoft.com/office/drawing/2016/SVG/main" r:embed="rId5"/>
                </a:ext>
              </a:extLst>
            </a:blip>
            <a:stretch>
              <a:fillRect l="0" t="0" r="0" b="0"/>
            </a:stretch>
          </a:blipFill>
        </p:spPr>
      </p:sp>
      <p:sp>
        <p:nvSpPr>
          <p:cNvPr name="Freeform 6" id="6"/>
          <p:cNvSpPr/>
          <p:nvPr/>
        </p:nvSpPr>
        <p:spPr>
          <a:xfrm flipH="false" flipV="false" rot="0">
            <a:off x="9301712" y="1919113"/>
            <a:ext cx="8889987" cy="6191745"/>
          </a:xfrm>
          <a:custGeom>
            <a:avLst/>
            <a:gdLst/>
            <a:ahLst/>
            <a:cxnLst/>
            <a:rect r="r" b="b" t="t" l="l"/>
            <a:pathLst>
              <a:path h="6191745" w="8889987">
                <a:moveTo>
                  <a:pt x="0" y="0"/>
                </a:moveTo>
                <a:lnTo>
                  <a:pt x="8889987" y="0"/>
                </a:lnTo>
                <a:lnTo>
                  <a:pt x="8889987" y="6191746"/>
                </a:lnTo>
                <a:lnTo>
                  <a:pt x="0" y="6191746"/>
                </a:lnTo>
                <a:lnTo>
                  <a:pt x="0" y="0"/>
                </a:lnTo>
                <a:close/>
              </a:path>
            </a:pathLst>
          </a:custGeom>
          <a:blipFill>
            <a:blip r:embed="rId6"/>
            <a:stretch>
              <a:fillRect l="-3370" t="0" r="-3370" b="0"/>
            </a:stretch>
          </a:blipFill>
        </p:spPr>
      </p:sp>
      <p:sp>
        <p:nvSpPr>
          <p:cNvPr name="TextBox 7" id="7"/>
          <p:cNvSpPr txBox="true"/>
          <p:nvPr/>
        </p:nvSpPr>
        <p:spPr>
          <a:xfrm rot="0">
            <a:off x="17816078" y="9748403"/>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5</a:t>
            </a:r>
          </a:p>
        </p:txBody>
      </p:sp>
      <p:sp>
        <p:nvSpPr>
          <p:cNvPr name="TextBox 8" id="8"/>
          <p:cNvSpPr txBox="true"/>
          <p:nvPr/>
        </p:nvSpPr>
        <p:spPr>
          <a:xfrm rot="0">
            <a:off x="2563257" y="418154"/>
            <a:ext cx="13720128" cy="1087743"/>
          </a:xfrm>
          <a:prstGeom prst="rect">
            <a:avLst/>
          </a:prstGeom>
        </p:spPr>
        <p:txBody>
          <a:bodyPr anchor="t" rtlCol="false" tIns="0" lIns="0" bIns="0" rIns="0">
            <a:spAutoFit/>
          </a:bodyPr>
          <a:lstStyle/>
          <a:p>
            <a:pPr algn="ctr">
              <a:lnSpc>
                <a:spcPts val="8820"/>
              </a:lnSpc>
            </a:pPr>
            <a:r>
              <a:rPr lang="en-US" sz="6300">
                <a:solidFill>
                  <a:srgbClr val="613834"/>
                </a:solidFill>
                <a:latin typeface="Sensei"/>
                <a:ea typeface="Sensei"/>
                <a:cs typeface="Sensei"/>
                <a:sym typeface="Sensei"/>
              </a:rPr>
              <a:t>Démonstration des fonctionnalités clés</a:t>
            </a:r>
          </a:p>
        </p:txBody>
      </p:sp>
      <p:sp>
        <p:nvSpPr>
          <p:cNvPr name="TextBox 9" id="9"/>
          <p:cNvSpPr txBox="true"/>
          <p:nvPr/>
        </p:nvSpPr>
        <p:spPr>
          <a:xfrm rot="0">
            <a:off x="9144000" y="8628381"/>
            <a:ext cx="8889987" cy="629919"/>
          </a:xfrm>
          <a:prstGeom prst="rect">
            <a:avLst/>
          </a:prstGeom>
        </p:spPr>
        <p:txBody>
          <a:bodyPr anchor="t" rtlCol="false" tIns="0" lIns="0" bIns="0" rIns="0">
            <a:spAutoFit/>
          </a:bodyPr>
          <a:lstStyle/>
          <a:p>
            <a:pPr algn="ctr">
              <a:lnSpc>
                <a:spcPts val="5180"/>
              </a:lnSpc>
            </a:pPr>
            <a:r>
              <a:rPr lang="en-US" sz="3700" b="true">
                <a:solidFill>
                  <a:srgbClr val="0CC0DF"/>
                </a:solidFill>
                <a:latin typeface="Open Sans Bold"/>
                <a:ea typeface="Open Sans Bold"/>
                <a:cs typeface="Open Sans Bold"/>
                <a:sym typeface="Open Sans Bold"/>
              </a:rPr>
              <a:t>Personnaliser le menu </a:t>
            </a:r>
          </a:p>
        </p:txBody>
      </p:sp>
      <p:sp>
        <p:nvSpPr>
          <p:cNvPr name="TextBox 10" id="10"/>
          <p:cNvSpPr txBox="true"/>
          <p:nvPr/>
        </p:nvSpPr>
        <p:spPr>
          <a:xfrm rot="0">
            <a:off x="2617787" y="8572904"/>
            <a:ext cx="3499803" cy="629919"/>
          </a:xfrm>
          <a:prstGeom prst="rect">
            <a:avLst/>
          </a:prstGeom>
        </p:spPr>
        <p:txBody>
          <a:bodyPr anchor="t" rtlCol="false" tIns="0" lIns="0" bIns="0" rIns="0">
            <a:spAutoFit/>
          </a:bodyPr>
          <a:lstStyle/>
          <a:p>
            <a:pPr algn="ctr">
              <a:lnSpc>
                <a:spcPts val="5180"/>
              </a:lnSpc>
            </a:pPr>
            <a:r>
              <a:rPr lang="en-US" sz="3700" b="true">
                <a:solidFill>
                  <a:srgbClr val="0CC0DF"/>
                </a:solidFill>
                <a:latin typeface="Open Sans Bold"/>
                <a:ea typeface="Open Sans Bold"/>
                <a:cs typeface="Open Sans Bold"/>
                <a:sym typeface="Open Sans Bold"/>
              </a:rPr>
              <a:t>Créer un menu</a:t>
            </a:r>
          </a:p>
        </p:txBody>
      </p:sp>
      <p:sp>
        <p:nvSpPr>
          <p:cNvPr name="TextBox 11" id="11"/>
          <p:cNvSpPr txBox="true"/>
          <p:nvPr/>
        </p:nvSpPr>
        <p:spPr>
          <a:xfrm rot="0">
            <a:off x="342265" y="9479048"/>
            <a:ext cx="8301355" cy="481330"/>
          </a:xfrm>
          <a:prstGeom prst="rect">
            <a:avLst/>
          </a:prstGeom>
        </p:spPr>
        <p:txBody>
          <a:bodyPr anchor="t" rtlCol="false" tIns="0" lIns="0" bIns="0" rIns="0">
            <a:spAutoFit/>
          </a:bodyPr>
          <a:lstStyle/>
          <a:p>
            <a:pPr algn="ctr">
              <a:lnSpc>
                <a:spcPts val="3920"/>
              </a:lnSpc>
            </a:pPr>
            <a:r>
              <a:rPr lang="en-US" sz="2800">
                <a:solidFill>
                  <a:srgbClr val="613834"/>
                </a:solidFill>
                <a:latin typeface="Open Sans"/>
                <a:ea typeface="Open Sans"/>
                <a:cs typeface="Open Sans"/>
                <a:sym typeface="Open Sans"/>
              </a:rPr>
              <a:t>Création d’un menu de manière intuitive et simple</a:t>
            </a:r>
          </a:p>
        </p:txBody>
      </p:sp>
      <p:sp>
        <p:nvSpPr>
          <p:cNvPr name="TextBox 12" id="12"/>
          <p:cNvSpPr txBox="true"/>
          <p:nvPr/>
        </p:nvSpPr>
        <p:spPr>
          <a:xfrm rot="0">
            <a:off x="9144000" y="9444615"/>
            <a:ext cx="8894921" cy="448310"/>
          </a:xfrm>
          <a:prstGeom prst="rect">
            <a:avLst/>
          </a:prstGeom>
        </p:spPr>
        <p:txBody>
          <a:bodyPr anchor="t" rtlCol="false" tIns="0" lIns="0" bIns="0" rIns="0">
            <a:spAutoFit/>
          </a:bodyPr>
          <a:lstStyle/>
          <a:p>
            <a:pPr algn="ctr">
              <a:lnSpc>
                <a:spcPts val="3640"/>
              </a:lnSpc>
            </a:pPr>
            <a:r>
              <a:rPr lang="en-US" sz="2600">
                <a:solidFill>
                  <a:srgbClr val="613834"/>
                </a:solidFill>
                <a:latin typeface="Open Sans"/>
                <a:ea typeface="Open Sans"/>
                <a:cs typeface="Open Sans"/>
                <a:sym typeface="Open Sans"/>
              </a:rPr>
              <a:t>Permet de choisir la typographie et de choisir une couleur</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362157" y="1858397"/>
            <a:ext cx="8479228" cy="5871866"/>
          </a:xfrm>
          <a:custGeom>
            <a:avLst/>
            <a:gdLst/>
            <a:ahLst/>
            <a:cxnLst/>
            <a:rect r="r" b="b" t="t" l="l"/>
            <a:pathLst>
              <a:path h="5871866" w="8479228">
                <a:moveTo>
                  <a:pt x="0" y="0"/>
                </a:moveTo>
                <a:lnTo>
                  <a:pt x="8479229" y="0"/>
                </a:lnTo>
                <a:lnTo>
                  <a:pt x="8479229" y="5871865"/>
                </a:lnTo>
                <a:lnTo>
                  <a:pt x="0" y="5871865"/>
                </a:lnTo>
                <a:lnTo>
                  <a:pt x="0" y="0"/>
                </a:lnTo>
                <a:close/>
              </a:path>
            </a:pathLst>
          </a:custGeom>
          <a:blipFill>
            <a:blip r:embed="rId2"/>
            <a:stretch>
              <a:fillRect l="0" t="0" r="0" b="0"/>
            </a:stretch>
          </a:blipFill>
        </p:spPr>
      </p:sp>
      <p:sp>
        <p:nvSpPr>
          <p:cNvPr name="Freeform 3" id="3"/>
          <p:cNvSpPr/>
          <p:nvPr/>
        </p:nvSpPr>
        <p:spPr>
          <a:xfrm flipH="false" flipV="false" rot="0">
            <a:off x="9268035" y="1891495"/>
            <a:ext cx="8666073" cy="5838767"/>
          </a:xfrm>
          <a:custGeom>
            <a:avLst/>
            <a:gdLst/>
            <a:ahLst/>
            <a:cxnLst/>
            <a:rect r="r" b="b" t="t" l="l"/>
            <a:pathLst>
              <a:path h="5838767" w="8666073">
                <a:moveTo>
                  <a:pt x="0" y="0"/>
                </a:moveTo>
                <a:lnTo>
                  <a:pt x="8666073" y="0"/>
                </a:lnTo>
                <a:lnTo>
                  <a:pt x="8666073" y="5838767"/>
                </a:lnTo>
                <a:lnTo>
                  <a:pt x="0" y="5838767"/>
                </a:lnTo>
                <a:lnTo>
                  <a:pt x="0" y="0"/>
                </a:lnTo>
                <a:close/>
              </a:path>
            </a:pathLst>
          </a:custGeom>
          <a:blipFill>
            <a:blip r:embed="rId3"/>
            <a:stretch>
              <a:fillRect l="0" t="0" r="0" b="0"/>
            </a:stretch>
          </a:blipFill>
        </p:spPr>
      </p:sp>
      <p:sp>
        <p:nvSpPr>
          <p:cNvPr name="TextBox 4" id="4"/>
          <p:cNvSpPr txBox="true"/>
          <p:nvPr/>
        </p:nvSpPr>
        <p:spPr>
          <a:xfrm rot="0">
            <a:off x="17816078" y="9748403"/>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6</a:t>
            </a:r>
          </a:p>
        </p:txBody>
      </p:sp>
      <p:sp>
        <p:nvSpPr>
          <p:cNvPr name="TextBox 5" id="5"/>
          <p:cNvSpPr txBox="true"/>
          <p:nvPr/>
        </p:nvSpPr>
        <p:spPr>
          <a:xfrm rot="0">
            <a:off x="2539979" y="231929"/>
            <a:ext cx="13720128" cy="1087743"/>
          </a:xfrm>
          <a:prstGeom prst="rect">
            <a:avLst/>
          </a:prstGeom>
        </p:spPr>
        <p:txBody>
          <a:bodyPr anchor="t" rtlCol="false" tIns="0" lIns="0" bIns="0" rIns="0">
            <a:spAutoFit/>
          </a:bodyPr>
          <a:lstStyle/>
          <a:p>
            <a:pPr algn="ctr">
              <a:lnSpc>
                <a:spcPts val="8820"/>
              </a:lnSpc>
            </a:pPr>
            <a:r>
              <a:rPr lang="en-US" sz="6300">
                <a:solidFill>
                  <a:srgbClr val="613834"/>
                </a:solidFill>
                <a:latin typeface="Sensei"/>
                <a:ea typeface="Sensei"/>
                <a:cs typeface="Sensei"/>
                <a:sym typeface="Sensei"/>
              </a:rPr>
              <a:t>Démonstration des fonctionnalités clés</a:t>
            </a:r>
          </a:p>
        </p:txBody>
      </p:sp>
      <p:sp>
        <p:nvSpPr>
          <p:cNvPr name="TextBox 6" id="6"/>
          <p:cNvSpPr txBox="true"/>
          <p:nvPr/>
        </p:nvSpPr>
        <p:spPr>
          <a:xfrm rot="0">
            <a:off x="1357794" y="8206512"/>
            <a:ext cx="6487954" cy="580389"/>
          </a:xfrm>
          <a:prstGeom prst="rect">
            <a:avLst/>
          </a:prstGeom>
        </p:spPr>
        <p:txBody>
          <a:bodyPr anchor="t" rtlCol="false" tIns="0" lIns="0" bIns="0" rIns="0">
            <a:spAutoFit/>
          </a:bodyPr>
          <a:lstStyle/>
          <a:p>
            <a:pPr algn="ctr">
              <a:lnSpc>
                <a:spcPts val="4760"/>
              </a:lnSpc>
            </a:pPr>
            <a:r>
              <a:rPr lang="en-US" sz="3400" b="true">
                <a:solidFill>
                  <a:srgbClr val="0CC0DF"/>
                </a:solidFill>
                <a:latin typeface="Open Sans Bold"/>
                <a:ea typeface="Open Sans Bold"/>
                <a:cs typeface="Open Sans Bold"/>
                <a:sym typeface="Open Sans Bold"/>
              </a:rPr>
              <a:t>Diffusez et imprimer un menu</a:t>
            </a:r>
          </a:p>
        </p:txBody>
      </p:sp>
      <p:sp>
        <p:nvSpPr>
          <p:cNvPr name="TextBox 7" id="7"/>
          <p:cNvSpPr txBox="true"/>
          <p:nvPr/>
        </p:nvSpPr>
        <p:spPr>
          <a:xfrm rot="0">
            <a:off x="12065773" y="8206512"/>
            <a:ext cx="4194334" cy="580389"/>
          </a:xfrm>
          <a:prstGeom prst="rect">
            <a:avLst/>
          </a:prstGeom>
        </p:spPr>
        <p:txBody>
          <a:bodyPr anchor="t" rtlCol="false" tIns="0" lIns="0" bIns="0" rIns="0">
            <a:spAutoFit/>
          </a:bodyPr>
          <a:lstStyle/>
          <a:p>
            <a:pPr algn="ctr">
              <a:lnSpc>
                <a:spcPts val="4760"/>
              </a:lnSpc>
            </a:pPr>
            <a:r>
              <a:rPr lang="en-US" sz="3400" b="true">
                <a:solidFill>
                  <a:srgbClr val="0CC0DF"/>
                </a:solidFill>
                <a:latin typeface="Open Sans Bold"/>
                <a:ea typeface="Open Sans Bold"/>
                <a:cs typeface="Open Sans Bold"/>
                <a:sym typeface="Open Sans Bold"/>
              </a:rPr>
              <a:t>Imprimer  un menu</a:t>
            </a:r>
          </a:p>
        </p:txBody>
      </p:sp>
      <p:sp>
        <p:nvSpPr>
          <p:cNvPr name="TextBox 8" id="8"/>
          <p:cNvSpPr txBox="true"/>
          <p:nvPr/>
        </p:nvSpPr>
        <p:spPr>
          <a:xfrm rot="0">
            <a:off x="0" y="8953500"/>
            <a:ext cx="9025669" cy="976630"/>
          </a:xfrm>
          <a:prstGeom prst="rect">
            <a:avLst/>
          </a:prstGeom>
        </p:spPr>
        <p:txBody>
          <a:bodyPr anchor="t" rtlCol="false" tIns="0" lIns="0" bIns="0" rIns="0">
            <a:spAutoFit/>
          </a:bodyPr>
          <a:lstStyle/>
          <a:p>
            <a:pPr algn="ctr">
              <a:lnSpc>
                <a:spcPts val="3920"/>
              </a:lnSpc>
            </a:pPr>
            <a:r>
              <a:rPr lang="en-US" sz="2800">
                <a:solidFill>
                  <a:srgbClr val="613834"/>
                </a:solidFill>
                <a:latin typeface="Open Sans"/>
                <a:ea typeface="Open Sans"/>
                <a:cs typeface="Open Sans"/>
                <a:sym typeface="Open Sans"/>
              </a:rPr>
              <a:t>Une fois crées il sera possible d’exportés au format PDF et partagés sur Deliveroo ou instagram</a:t>
            </a:r>
          </a:p>
        </p:txBody>
      </p:sp>
      <p:sp>
        <p:nvSpPr>
          <p:cNvPr name="TextBox 9" id="9"/>
          <p:cNvSpPr txBox="true"/>
          <p:nvPr/>
        </p:nvSpPr>
        <p:spPr>
          <a:xfrm rot="0">
            <a:off x="9268035" y="8953500"/>
            <a:ext cx="8974692" cy="976630"/>
          </a:xfrm>
          <a:prstGeom prst="rect">
            <a:avLst/>
          </a:prstGeom>
        </p:spPr>
        <p:txBody>
          <a:bodyPr anchor="t" rtlCol="false" tIns="0" lIns="0" bIns="0" rIns="0">
            <a:spAutoFit/>
          </a:bodyPr>
          <a:lstStyle/>
          <a:p>
            <a:pPr algn="ctr">
              <a:lnSpc>
                <a:spcPts val="3920"/>
              </a:lnSpc>
            </a:pPr>
            <a:r>
              <a:rPr lang="en-US" sz="2800">
                <a:solidFill>
                  <a:srgbClr val="613834"/>
                </a:solidFill>
                <a:latin typeface="Open Sans"/>
                <a:ea typeface="Open Sans"/>
                <a:cs typeface="Open Sans"/>
                <a:sym typeface="Open Sans"/>
              </a:rPr>
              <a:t>Les restaurateurs auront la possibilités d’imprimer leur menus grâce à le fonction prévu à cette effet</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233674" y="93681"/>
            <a:ext cx="2524748" cy="3417594"/>
          </a:xfrm>
          <a:custGeom>
            <a:avLst/>
            <a:gdLst/>
            <a:ahLst/>
            <a:cxnLst/>
            <a:rect r="r" b="b" t="t" l="l"/>
            <a:pathLst>
              <a:path h="3417594" w="2524748">
                <a:moveTo>
                  <a:pt x="0" y="0"/>
                </a:moveTo>
                <a:lnTo>
                  <a:pt x="2524748" y="0"/>
                </a:lnTo>
                <a:lnTo>
                  <a:pt x="2524748" y="3417594"/>
                </a:lnTo>
                <a:lnTo>
                  <a:pt x="0" y="3417594"/>
                </a:lnTo>
                <a:lnTo>
                  <a:pt x="0" y="0"/>
                </a:lnTo>
                <a:close/>
              </a:path>
            </a:pathLst>
          </a:custGeom>
          <a:blipFill>
            <a:blip r:embed="rId2"/>
            <a:stretch>
              <a:fillRect l="0" t="0" r="0" b="0"/>
            </a:stretch>
          </a:blipFill>
        </p:spPr>
      </p:sp>
      <p:sp>
        <p:nvSpPr>
          <p:cNvPr name="TextBox 3" id="3"/>
          <p:cNvSpPr txBox="true"/>
          <p:nvPr/>
        </p:nvSpPr>
        <p:spPr>
          <a:xfrm rot="0">
            <a:off x="1491510" y="312756"/>
            <a:ext cx="15767790" cy="2731945"/>
          </a:xfrm>
          <a:prstGeom prst="rect">
            <a:avLst/>
          </a:prstGeom>
        </p:spPr>
        <p:txBody>
          <a:bodyPr anchor="t" rtlCol="false" tIns="0" lIns="0" bIns="0" rIns="0">
            <a:spAutoFit/>
          </a:bodyPr>
          <a:lstStyle/>
          <a:p>
            <a:pPr algn="ctr">
              <a:lnSpc>
                <a:spcPts val="10408"/>
              </a:lnSpc>
            </a:pPr>
            <a:r>
              <a:rPr lang="en-US" sz="10730">
                <a:solidFill>
                  <a:srgbClr val="613834"/>
                </a:solidFill>
                <a:latin typeface="Sensei"/>
                <a:ea typeface="Sensei"/>
                <a:cs typeface="Sensei"/>
                <a:sym typeface="Sensei"/>
              </a:rPr>
              <a:t>MÉTHODOLOGIE UTILISÉE</a:t>
            </a:r>
          </a:p>
          <a:p>
            <a:pPr algn="ctr">
              <a:lnSpc>
                <a:spcPts val="10408"/>
              </a:lnSpc>
            </a:pPr>
          </a:p>
        </p:txBody>
      </p:sp>
      <p:sp>
        <p:nvSpPr>
          <p:cNvPr name="TextBox 4" id="4"/>
          <p:cNvSpPr txBox="true"/>
          <p:nvPr/>
        </p:nvSpPr>
        <p:spPr>
          <a:xfrm rot="0">
            <a:off x="5202502" y="2582340"/>
            <a:ext cx="8345805" cy="1667370"/>
          </a:xfrm>
          <a:prstGeom prst="rect">
            <a:avLst/>
          </a:prstGeom>
        </p:spPr>
        <p:txBody>
          <a:bodyPr anchor="t" rtlCol="false" tIns="0" lIns="0" bIns="0" rIns="0">
            <a:spAutoFit/>
          </a:bodyPr>
          <a:lstStyle/>
          <a:p>
            <a:pPr algn="ctr">
              <a:lnSpc>
                <a:spcPts val="13622"/>
              </a:lnSpc>
              <a:spcBef>
                <a:spcPct val="0"/>
              </a:spcBef>
            </a:pPr>
            <a:r>
              <a:rPr lang="en-US" sz="9730">
                <a:solidFill>
                  <a:srgbClr val="000000"/>
                </a:solidFill>
                <a:latin typeface="Sensei"/>
                <a:ea typeface="Sensei"/>
                <a:cs typeface="Sensei"/>
                <a:sym typeface="Sensei"/>
              </a:rPr>
              <a:t>AGILE ET SCRUM</a:t>
            </a:r>
          </a:p>
        </p:txBody>
      </p:sp>
      <p:sp>
        <p:nvSpPr>
          <p:cNvPr name="TextBox 5" id="5"/>
          <p:cNvSpPr txBox="true"/>
          <p:nvPr/>
        </p:nvSpPr>
        <p:spPr>
          <a:xfrm rot="0">
            <a:off x="535363" y="4504253"/>
            <a:ext cx="7791780" cy="6324600"/>
          </a:xfrm>
          <a:prstGeom prst="rect">
            <a:avLst/>
          </a:prstGeom>
        </p:spPr>
        <p:txBody>
          <a:bodyPr anchor="t" rtlCol="false" tIns="0" lIns="0" bIns="0" rIns="0">
            <a:spAutoFit/>
          </a:bodyPr>
          <a:lstStyle/>
          <a:p>
            <a:pPr algn="ctr">
              <a:lnSpc>
                <a:spcPts val="4759"/>
              </a:lnSpc>
            </a:pPr>
            <a:r>
              <a:rPr lang="en-US" b="true" sz="3399" i="true">
                <a:solidFill>
                  <a:srgbClr val="000000"/>
                </a:solidFill>
                <a:latin typeface="Open Sans Bold Italics"/>
                <a:ea typeface="Open Sans Bold Italics"/>
                <a:cs typeface="Open Sans Bold Italics"/>
                <a:sym typeface="Open Sans Bold Italics"/>
              </a:rPr>
              <a:t>Introdution de la méthodologie Agile </a:t>
            </a:r>
            <a:r>
              <a:rPr lang="en-US" sz="3399" b="true">
                <a:solidFill>
                  <a:srgbClr val="000000"/>
                </a:solidFill>
                <a:latin typeface="Open Sans Bold"/>
                <a:ea typeface="Open Sans Bold"/>
                <a:cs typeface="Open Sans Bold"/>
                <a:sym typeface="Open Sans Bold"/>
              </a:rPr>
              <a:t>: </a:t>
            </a:r>
          </a:p>
          <a:p>
            <a:pPr algn="just">
              <a:lnSpc>
                <a:spcPts val="4200"/>
              </a:lnSpc>
            </a:pPr>
          </a:p>
          <a:p>
            <a:pPr algn="just">
              <a:lnSpc>
                <a:spcPts val="3780"/>
              </a:lnSpc>
            </a:pPr>
            <a:r>
              <a:rPr lang="en-US" sz="2700">
                <a:solidFill>
                  <a:srgbClr val="000000"/>
                </a:solidFill>
                <a:latin typeface="Open Sans"/>
                <a:ea typeface="Open Sans"/>
                <a:cs typeface="Open Sans"/>
                <a:sym typeface="Open Sans"/>
              </a:rPr>
              <a:t>La méthodologie Agile est une approche de gestion de projet qui favorise la flexibilité, la collaboration et l’adaptibilité. Elle permet de répondre rapidement aux besoins changeants des clients en mettant l’accent sur des livraisons fréquentes de fonctionnalités de qualité. Agile repose sur des principes de communication ouverte, de feedback constant et d’itérations courtes.</a:t>
            </a:r>
          </a:p>
          <a:p>
            <a:pPr algn="just">
              <a:lnSpc>
                <a:spcPts val="3640"/>
              </a:lnSpc>
            </a:pPr>
          </a:p>
          <a:p>
            <a:pPr algn="just">
              <a:lnSpc>
                <a:spcPts val="3640"/>
              </a:lnSpc>
            </a:pPr>
          </a:p>
        </p:txBody>
      </p:sp>
      <p:sp>
        <p:nvSpPr>
          <p:cNvPr name="TextBox 6" id="6"/>
          <p:cNvSpPr txBox="true"/>
          <p:nvPr/>
        </p:nvSpPr>
        <p:spPr>
          <a:xfrm rot="0">
            <a:off x="9343084" y="4504253"/>
            <a:ext cx="8410447" cy="4523105"/>
          </a:xfrm>
          <a:prstGeom prst="rect">
            <a:avLst/>
          </a:prstGeom>
        </p:spPr>
        <p:txBody>
          <a:bodyPr anchor="t" rtlCol="false" tIns="0" lIns="0" bIns="0" rIns="0">
            <a:spAutoFit/>
          </a:bodyPr>
          <a:lstStyle/>
          <a:p>
            <a:pPr algn="ctr">
              <a:lnSpc>
                <a:spcPts val="4759"/>
              </a:lnSpc>
            </a:pPr>
            <a:r>
              <a:rPr lang="en-US" b="true" sz="3399" i="true">
                <a:solidFill>
                  <a:srgbClr val="000000"/>
                </a:solidFill>
                <a:latin typeface="Open Sans Bold Italics"/>
                <a:ea typeface="Open Sans Bold Italics"/>
                <a:cs typeface="Open Sans Bold Italics"/>
                <a:sym typeface="Open Sans Bold Italics"/>
              </a:rPr>
              <a:t>Description de Scrum :</a:t>
            </a:r>
          </a:p>
          <a:p>
            <a:pPr algn="just">
              <a:lnSpc>
                <a:spcPts val="4759"/>
              </a:lnSpc>
            </a:pPr>
          </a:p>
          <a:p>
            <a:pPr algn="just">
              <a:lnSpc>
                <a:spcPts val="3780"/>
              </a:lnSpc>
            </a:pPr>
            <a:r>
              <a:rPr lang="en-US" sz="2700">
                <a:solidFill>
                  <a:srgbClr val="000000"/>
                </a:solidFill>
                <a:latin typeface="Open Sans"/>
                <a:ea typeface="Open Sans"/>
                <a:cs typeface="Open Sans"/>
                <a:sym typeface="Open Sans"/>
              </a:rPr>
              <a:t>Scrum est un cadre de travail Agile qui organise le processus de développement en itéraattions appelées sprints. Chaque sprint dure généralement entre 1 et 4 semaines, permettant à l’equipe de se concentrer sur des tâches spécifiques et de livrer des incréments fonctionnels du produit à la fin de chaque période.</a:t>
            </a:r>
          </a:p>
        </p:txBody>
      </p:sp>
      <p:sp>
        <p:nvSpPr>
          <p:cNvPr name="TextBox 7" id="7"/>
          <p:cNvSpPr txBox="true"/>
          <p:nvPr/>
        </p:nvSpPr>
        <p:spPr>
          <a:xfrm rot="0">
            <a:off x="17816078" y="9491428"/>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7</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2524748" cy="3417594"/>
          </a:xfrm>
          <a:custGeom>
            <a:avLst/>
            <a:gdLst/>
            <a:ahLst/>
            <a:cxnLst/>
            <a:rect r="r" b="b" t="t" l="l"/>
            <a:pathLst>
              <a:path h="3417594" w="2524748">
                <a:moveTo>
                  <a:pt x="0" y="0"/>
                </a:moveTo>
                <a:lnTo>
                  <a:pt x="2524748" y="0"/>
                </a:lnTo>
                <a:lnTo>
                  <a:pt x="2524748" y="3417594"/>
                </a:lnTo>
                <a:lnTo>
                  <a:pt x="0" y="3417594"/>
                </a:lnTo>
                <a:lnTo>
                  <a:pt x="0" y="0"/>
                </a:lnTo>
                <a:close/>
              </a:path>
            </a:pathLst>
          </a:custGeom>
          <a:blipFill>
            <a:blip r:embed="rId2"/>
            <a:stretch>
              <a:fillRect l="0" t="0" r="0" b="0"/>
            </a:stretch>
          </a:blipFill>
        </p:spPr>
      </p:sp>
      <p:sp>
        <p:nvSpPr>
          <p:cNvPr name="TextBox 3" id="3"/>
          <p:cNvSpPr txBox="true"/>
          <p:nvPr/>
        </p:nvSpPr>
        <p:spPr>
          <a:xfrm rot="0">
            <a:off x="1028700" y="528206"/>
            <a:ext cx="15767790" cy="1720612"/>
          </a:xfrm>
          <a:prstGeom prst="rect">
            <a:avLst/>
          </a:prstGeom>
        </p:spPr>
        <p:txBody>
          <a:bodyPr anchor="t" rtlCol="false" tIns="0" lIns="0" bIns="0" rIns="0">
            <a:spAutoFit/>
          </a:bodyPr>
          <a:lstStyle/>
          <a:p>
            <a:pPr algn="ctr">
              <a:lnSpc>
                <a:spcPts val="6529"/>
              </a:lnSpc>
            </a:pPr>
            <a:r>
              <a:rPr lang="en-US" sz="6730">
                <a:solidFill>
                  <a:srgbClr val="613834"/>
                </a:solidFill>
                <a:latin typeface="Sensei"/>
                <a:ea typeface="Sensei"/>
                <a:cs typeface="Sensei"/>
                <a:sym typeface="Sensei"/>
              </a:rPr>
              <a:t>AVANTAGE D’AGILE/SCRUM POUR LE PROJET MENU MAKER</a:t>
            </a:r>
          </a:p>
        </p:txBody>
      </p:sp>
      <p:sp>
        <p:nvSpPr>
          <p:cNvPr name="TextBox 4" id="4"/>
          <p:cNvSpPr txBox="true"/>
          <p:nvPr/>
        </p:nvSpPr>
        <p:spPr>
          <a:xfrm rot="0">
            <a:off x="278389" y="3870296"/>
            <a:ext cx="7109621" cy="1471930"/>
          </a:xfrm>
          <a:prstGeom prst="rect">
            <a:avLst/>
          </a:prstGeom>
        </p:spPr>
        <p:txBody>
          <a:bodyPr anchor="t" rtlCol="false" tIns="0" lIns="0" bIns="0" rIns="0">
            <a:spAutoFit/>
          </a:bodyPr>
          <a:lstStyle/>
          <a:p>
            <a:pPr algn="just">
              <a:lnSpc>
                <a:spcPts val="3920"/>
              </a:lnSpc>
            </a:pPr>
            <a:r>
              <a:rPr lang="en-US" b="true" sz="2800" i="true">
                <a:solidFill>
                  <a:srgbClr val="613834"/>
                </a:solidFill>
                <a:latin typeface="Open Sans Bold Italics"/>
                <a:ea typeface="Open Sans Bold Italics"/>
                <a:cs typeface="Open Sans Bold Italics"/>
                <a:sym typeface="Open Sans Bold Italics"/>
              </a:rPr>
              <a:t>Flexibilité</a:t>
            </a:r>
            <a:r>
              <a:rPr lang="en-US" sz="2800">
                <a:solidFill>
                  <a:srgbClr val="613834"/>
                </a:solidFill>
                <a:latin typeface="Open Sans"/>
                <a:ea typeface="Open Sans"/>
                <a:cs typeface="Open Sans"/>
                <a:sym typeface="Open Sans"/>
              </a:rPr>
              <a:t> : Permet des ajustements en cours de projet, s’adaptant facilement aux changements des besoins des clients.</a:t>
            </a:r>
          </a:p>
        </p:txBody>
      </p:sp>
      <p:sp>
        <p:nvSpPr>
          <p:cNvPr name="TextBox 5" id="5"/>
          <p:cNvSpPr txBox="true"/>
          <p:nvPr/>
        </p:nvSpPr>
        <p:spPr>
          <a:xfrm rot="0">
            <a:off x="278389" y="5794927"/>
            <a:ext cx="7109621" cy="1967230"/>
          </a:xfrm>
          <a:prstGeom prst="rect">
            <a:avLst/>
          </a:prstGeom>
        </p:spPr>
        <p:txBody>
          <a:bodyPr anchor="t" rtlCol="false" tIns="0" lIns="0" bIns="0" rIns="0">
            <a:spAutoFit/>
          </a:bodyPr>
          <a:lstStyle/>
          <a:p>
            <a:pPr algn="just">
              <a:lnSpc>
                <a:spcPts val="3920"/>
              </a:lnSpc>
            </a:pPr>
            <a:r>
              <a:rPr lang="en-US" b="true" sz="2800" i="true">
                <a:solidFill>
                  <a:srgbClr val="613834"/>
                </a:solidFill>
                <a:latin typeface="Open Sans Bold Italics"/>
                <a:ea typeface="Open Sans Bold Italics"/>
                <a:cs typeface="Open Sans Bold Italics"/>
                <a:sym typeface="Open Sans Bold Italics"/>
              </a:rPr>
              <a:t>Livraisons fréquentes</a:t>
            </a:r>
            <a:r>
              <a:rPr lang="en-US" sz="2800">
                <a:solidFill>
                  <a:srgbClr val="613834"/>
                </a:solidFill>
                <a:latin typeface="Open Sans"/>
                <a:ea typeface="Open Sans"/>
                <a:cs typeface="Open Sans"/>
                <a:sym typeface="Open Sans"/>
              </a:rPr>
              <a:t> : Met l’accent sur des itérations courtes et des livraisons fréquentes de fonctionnalités, permettant une évaluation et des retours réguliers.</a:t>
            </a:r>
          </a:p>
        </p:txBody>
      </p:sp>
      <p:sp>
        <p:nvSpPr>
          <p:cNvPr name="TextBox 6" id="6"/>
          <p:cNvSpPr txBox="true"/>
          <p:nvPr/>
        </p:nvSpPr>
        <p:spPr>
          <a:xfrm rot="0">
            <a:off x="-231405" y="8390807"/>
            <a:ext cx="18288000" cy="976630"/>
          </a:xfrm>
          <a:prstGeom prst="rect">
            <a:avLst/>
          </a:prstGeom>
        </p:spPr>
        <p:txBody>
          <a:bodyPr anchor="t" rtlCol="false" tIns="0" lIns="0" bIns="0" rIns="0">
            <a:spAutoFit/>
          </a:bodyPr>
          <a:lstStyle/>
          <a:p>
            <a:pPr algn="ctr">
              <a:lnSpc>
                <a:spcPts val="3920"/>
              </a:lnSpc>
            </a:pPr>
            <a:r>
              <a:rPr lang="en-US" b="true" sz="2800" i="true">
                <a:solidFill>
                  <a:srgbClr val="613834"/>
                </a:solidFill>
                <a:latin typeface="Open Sans Bold Italics"/>
                <a:ea typeface="Open Sans Bold Italics"/>
                <a:cs typeface="Open Sans Bold Italics"/>
                <a:sym typeface="Open Sans Bold Italics"/>
              </a:rPr>
              <a:t>Collaboration</a:t>
            </a:r>
            <a:r>
              <a:rPr lang="en-US" sz="2800">
                <a:solidFill>
                  <a:srgbClr val="613834"/>
                </a:solidFill>
                <a:latin typeface="Open Sans"/>
                <a:ea typeface="Open Sans"/>
                <a:cs typeface="Open Sans"/>
                <a:sym typeface="Open Sans"/>
              </a:rPr>
              <a:t> : Favorise un trvaill en équipe ave une communication ouverte entre les développeurs, les clients et les parties prenantes.</a:t>
            </a:r>
          </a:p>
        </p:txBody>
      </p:sp>
      <p:sp>
        <p:nvSpPr>
          <p:cNvPr name="TextBox 7" id="7"/>
          <p:cNvSpPr txBox="true"/>
          <p:nvPr/>
        </p:nvSpPr>
        <p:spPr>
          <a:xfrm rot="0">
            <a:off x="8912595" y="3671570"/>
            <a:ext cx="8830556" cy="1471930"/>
          </a:xfrm>
          <a:prstGeom prst="rect">
            <a:avLst/>
          </a:prstGeom>
        </p:spPr>
        <p:txBody>
          <a:bodyPr anchor="t" rtlCol="false" tIns="0" lIns="0" bIns="0" rIns="0">
            <a:spAutoFit/>
          </a:bodyPr>
          <a:lstStyle/>
          <a:p>
            <a:pPr algn="just">
              <a:lnSpc>
                <a:spcPts val="3920"/>
              </a:lnSpc>
            </a:pPr>
            <a:r>
              <a:rPr lang="en-US" b="true" sz="2800" i="true">
                <a:solidFill>
                  <a:srgbClr val="613834"/>
                </a:solidFill>
                <a:latin typeface="Open Sans Bold Italics"/>
                <a:ea typeface="Open Sans Bold Italics"/>
                <a:cs typeface="Open Sans Bold Italics"/>
                <a:sym typeface="Open Sans Bold Italics"/>
              </a:rPr>
              <a:t>Feedback constant</a:t>
            </a:r>
            <a:r>
              <a:rPr lang="en-US" sz="2800">
                <a:solidFill>
                  <a:srgbClr val="613834"/>
                </a:solidFill>
                <a:latin typeface="Open Sans"/>
                <a:ea typeface="Open Sans"/>
                <a:cs typeface="Open Sans"/>
                <a:sym typeface="Open Sans"/>
              </a:rPr>
              <a:t> : Encourage l’implication des clients tout au long du développement pour s’assurer que le produit final repond à leurs attentes</a:t>
            </a:r>
          </a:p>
        </p:txBody>
      </p:sp>
      <p:sp>
        <p:nvSpPr>
          <p:cNvPr name="TextBox 8" id="8"/>
          <p:cNvSpPr txBox="true"/>
          <p:nvPr/>
        </p:nvSpPr>
        <p:spPr>
          <a:xfrm rot="0">
            <a:off x="8912595" y="5794927"/>
            <a:ext cx="8131651" cy="1471930"/>
          </a:xfrm>
          <a:prstGeom prst="rect">
            <a:avLst/>
          </a:prstGeom>
        </p:spPr>
        <p:txBody>
          <a:bodyPr anchor="t" rtlCol="false" tIns="0" lIns="0" bIns="0" rIns="0">
            <a:spAutoFit/>
          </a:bodyPr>
          <a:lstStyle/>
          <a:p>
            <a:pPr algn="just">
              <a:lnSpc>
                <a:spcPts val="3920"/>
              </a:lnSpc>
            </a:pPr>
            <a:r>
              <a:rPr lang="en-US" b="true" sz="2800" i="true">
                <a:solidFill>
                  <a:srgbClr val="613834"/>
                </a:solidFill>
                <a:latin typeface="Open Sans Bold Italics"/>
                <a:ea typeface="Open Sans Bold Italics"/>
                <a:cs typeface="Open Sans Bold Italics"/>
                <a:sym typeface="Open Sans Bold Italics"/>
              </a:rPr>
              <a:t>Itérations courtes</a:t>
            </a:r>
            <a:r>
              <a:rPr lang="en-US" sz="2800">
                <a:solidFill>
                  <a:srgbClr val="613834"/>
                </a:solidFill>
                <a:latin typeface="Open Sans"/>
                <a:ea typeface="Open Sans"/>
                <a:cs typeface="Open Sans"/>
                <a:sym typeface="Open Sans"/>
              </a:rPr>
              <a:t> : Les cycles de développement sont courts, ce qui permet d’intégrer rapidement des modifications et d’améliorer le produit.</a:t>
            </a:r>
          </a:p>
        </p:txBody>
      </p:sp>
      <p:sp>
        <p:nvSpPr>
          <p:cNvPr name="TextBox 9" id="9"/>
          <p:cNvSpPr txBox="true"/>
          <p:nvPr/>
        </p:nvSpPr>
        <p:spPr>
          <a:xfrm rot="0">
            <a:off x="17816078" y="9491428"/>
            <a:ext cx="152400" cy="219075"/>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8</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FFEFD0"/>
        </a:solidFill>
      </p:bgPr>
    </p:bg>
    <p:spTree>
      <p:nvGrpSpPr>
        <p:cNvPr id="1" name=""/>
        <p:cNvGrpSpPr/>
        <p:nvPr/>
      </p:nvGrpSpPr>
      <p:grpSpPr>
        <a:xfrm>
          <a:off x="0" y="0"/>
          <a:ext cx="0" cy="0"/>
          <a:chOff x="0" y="0"/>
          <a:chExt cx="0" cy="0"/>
        </a:xfrm>
      </p:grpSpPr>
      <p:sp>
        <p:nvSpPr>
          <p:cNvPr name="Freeform 2" id="2"/>
          <p:cNvSpPr/>
          <p:nvPr/>
        </p:nvSpPr>
        <p:spPr>
          <a:xfrm flipH="false" flipV="false" rot="0">
            <a:off x="8954018" y="119985"/>
            <a:ext cx="6744664" cy="10047030"/>
          </a:xfrm>
          <a:custGeom>
            <a:avLst/>
            <a:gdLst/>
            <a:ahLst/>
            <a:cxnLst/>
            <a:rect r="r" b="b" t="t" l="l"/>
            <a:pathLst>
              <a:path h="10047030" w="6744664">
                <a:moveTo>
                  <a:pt x="0" y="0"/>
                </a:moveTo>
                <a:lnTo>
                  <a:pt x="6744664" y="0"/>
                </a:lnTo>
                <a:lnTo>
                  <a:pt x="6744664" y="10047030"/>
                </a:lnTo>
                <a:lnTo>
                  <a:pt x="0" y="10047030"/>
                </a:lnTo>
                <a:lnTo>
                  <a:pt x="0" y="0"/>
                </a:lnTo>
                <a:close/>
              </a:path>
            </a:pathLst>
          </a:custGeom>
          <a:blipFill>
            <a:blip r:embed="rId2"/>
            <a:stretch>
              <a:fillRect l="0" t="0" r="0" b="0"/>
            </a:stretch>
          </a:blipFill>
        </p:spPr>
      </p:sp>
      <p:sp>
        <p:nvSpPr>
          <p:cNvPr name="TextBox 3" id="3"/>
          <p:cNvSpPr txBox="true"/>
          <p:nvPr/>
        </p:nvSpPr>
        <p:spPr>
          <a:xfrm rot="0">
            <a:off x="0" y="161925"/>
            <a:ext cx="8255677" cy="1863990"/>
          </a:xfrm>
          <a:prstGeom prst="rect">
            <a:avLst/>
          </a:prstGeom>
        </p:spPr>
        <p:txBody>
          <a:bodyPr anchor="t" rtlCol="false" tIns="0" lIns="0" bIns="0" rIns="0">
            <a:spAutoFit/>
          </a:bodyPr>
          <a:lstStyle/>
          <a:p>
            <a:pPr algn="ctr">
              <a:lnSpc>
                <a:spcPts val="7178"/>
              </a:lnSpc>
            </a:pPr>
            <a:r>
              <a:rPr lang="en-US" sz="7400">
                <a:solidFill>
                  <a:srgbClr val="613834"/>
                </a:solidFill>
                <a:latin typeface="Sensei"/>
                <a:ea typeface="Sensei"/>
                <a:cs typeface="Sensei"/>
                <a:sym typeface="Sensei"/>
              </a:rPr>
              <a:t>SUIVI DU PROJET AVEC LE KANBAN</a:t>
            </a:r>
          </a:p>
        </p:txBody>
      </p:sp>
      <p:sp>
        <p:nvSpPr>
          <p:cNvPr name="TextBox 4" id="4"/>
          <p:cNvSpPr txBox="true"/>
          <p:nvPr/>
        </p:nvSpPr>
        <p:spPr>
          <a:xfrm rot="0">
            <a:off x="450416" y="2079160"/>
            <a:ext cx="7428602" cy="7350026"/>
          </a:xfrm>
          <a:prstGeom prst="rect">
            <a:avLst/>
          </a:prstGeom>
        </p:spPr>
        <p:txBody>
          <a:bodyPr anchor="t" rtlCol="false" tIns="0" lIns="0" bIns="0" rIns="0">
            <a:spAutoFit/>
          </a:bodyPr>
          <a:lstStyle/>
          <a:p>
            <a:pPr algn="just">
              <a:lnSpc>
                <a:spcPts val="2603"/>
              </a:lnSpc>
            </a:pPr>
          </a:p>
          <a:p>
            <a:pPr algn="just">
              <a:lnSpc>
                <a:spcPts val="3053"/>
              </a:lnSpc>
            </a:pPr>
            <a:r>
              <a:rPr lang="en-US" sz="2035">
                <a:solidFill>
                  <a:srgbClr val="613834"/>
                </a:solidFill>
                <a:latin typeface="Red Hat Display"/>
                <a:ea typeface="Red Hat Display"/>
                <a:cs typeface="Red Hat Display"/>
                <a:sym typeface="Red Hat Display"/>
              </a:rPr>
              <a:t>Le tableau Kanban est un outil visuel qui permet de</a:t>
            </a:r>
          </a:p>
          <a:p>
            <a:pPr algn="just">
              <a:lnSpc>
                <a:spcPts val="3053"/>
              </a:lnSpc>
            </a:pPr>
            <a:r>
              <a:rPr lang="en-US" sz="2035">
                <a:solidFill>
                  <a:srgbClr val="613834"/>
                </a:solidFill>
                <a:latin typeface="Red Hat Display"/>
                <a:ea typeface="Red Hat Display"/>
                <a:cs typeface="Red Hat Display"/>
                <a:sym typeface="Red Hat Display"/>
              </a:rPr>
              <a:t>gérer efficacement les tâches et d'assurer une coordination optimale au sein de l'équipe. En organisant les User Stories et les tâches de manière claire et accessible, il facilite la priorisation des travaux en cours. Chaque membre de l'équipe peut rapidement voir l'état d'avancement des différentes tâches, ce qui favorise une    communication transparente et évite les malentendus, le kanban permet également de limiter le nombre de tâches en cours, ce qui aide à maintenir un flux de travail équilibré et à réduire la surcharge de travail. Grâce à des mises à jour fréquentes et à une réévaluation régulière des priorités, l'équipe peut s'adapter rapidement aux changements.</a:t>
            </a:r>
          </a:p>
          <a:p>
            <a:pPr algn="just">
              <a:lnSpc>
                <a:spcPts val="2603"/>
              </a:lnSpc>
            </a:pPr>
          </a:p>
          <a:p>
            <a:pPr algn="just">
              <a:lnSpc>
                <a:spcPts val="2603"/>
              </a:lnSpc>
            </a:pPr>
          </a:p>
          <a:p>
            <a:pPr algn="l">
              <a:lnSpc>
                <a:spcPts val="3653"/>
              </a:lnSpc>
            </a:pPr>
            <a:r>
              <a:rPr lang="en-US" sz="2435">
                <a:solidFill>
                  <a:srgbClr val="613834"/>
                </a:solidFill>
                <a:latin typeface="Red Hat Display"/>
                <a:ea typeface="Red Hat Display"/>
                <a:cs typeface="Red Hat Display"/>
                <a:sym typeface="Red Hat Display"/>
              </a:rPr>
              <a:t>Lien </a:t>
            </a:r>
            <a:r>
              <a:rPr lang="en-US" sz="2435" b="true">
                <a:solidFill>
                  <a:srgbClr val="613834"/>
                </a:solidFill>
                <a:latin typeface="Red Hat Display Bold"/>
                <a:ea typeface="Red Hat Display Bold"/>
                <a:cs typeface="Red Hat Display Bold"/>
                <a:sym typeface="Red Hat Display Bold"/>
              </a:rPr>
              <a:t>kaban : https://www.notion.so/134023f8527d803499a2f18a11e1da41?v=134023f8527d813fbc03000ca4532fe4&amp;pvs=4</a:t>
            </a:r>
          </a:p>
        </p:txBody>
      </p:sp>
      <p:sp>
        <p:nvSpPr>
          <p:cNvPr name="TextBox 5" id="5"/>
          <p:cNvSpPr txBox="true"/>
          <p:nvPr/>
        </p:nvSpPr>
        <p:spPr>
          <a:xfrm rot="0">
            <a:off x="17816078" y="9491428"/>
            <a:ext cx="236107" cy="556952"/>
          </a:xfrm>
          <a:prstGeom prst="rect">
            <a:avLst/>
          </a:prstGeom>
        </p:spPr>
        <p:txBody>
          <a:bodyPr anchor="t" rtlCol="false" tIns="0" lIns="0" bIns="0" rIns="0" wrap="none">
            <a:spAutoFit/>
          </a:bodyPr>
          <a:lstStyle/>
          <a:p>
            <a:pPr algn="ctr">
              <a:lnSpc>
                <a:spcPts val="4551"/>
              </a:lnSpc>
              <a:spcBef>
                <a:spcPct val="0"/>
              </a:spcBef>
            </a:pPr>
            <a:r>
              <a:rPr lang="en-US" sz="3250">
                <a:solidFill>
                  <a:srgbClr val="613834"/>
                </a:solidFill>
                <a:latin typeface="Open Sans"/>
                <a:ea typeface="Open Sans"/>
                <a:cs typeface="Open Sans"/>
                <a:sym typeface="Open Sans"/>
              </a:rPr>
              <a:t>9</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DAGVsnExwmU</dc:identifier>
  <dcterms:modified xsi:type="dcterms:W3CDTF">2011-08-01T06:04:30Z</dcterms:modified>
  <cp:revision>1</cp:revision>
  <dc:title>Otto Luc</dc:title>
</cp:coreProperties>
</file>

<file path=docProps/thumbnail.jpeg>
</file>